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327" r:id="rId3"/>
    <p:sldId id="258" r:id="rId4"/>
    <p:sldId id="260" r:id="rId5"/>
    <p:sldId id="261" r:id="rId6"/>
    <p:sldId id="262" r:id="rId7"/>
    <p:sldId id="263" r:id="rId8"/>
    <p:sldId id="270" r:id="rId9"/>
    <p:sldId id="328" r:id="rId10"/>
    <p:sldId id="271" r:id="rId11"/>
    <p:sldId id="274" r:id="rId12"/>
    <p:sldId id="275" r:id="rId13"/>
    <p:sldId id="276" r:id="rId14"/>
    <p:sldId id="277" r:id="rId15"/>
    <p:sldId id="282" r:id="rId16"/>
    <p:sldId id="286" r:id="rId17"/>
    <p:sldId id="290" r:id="rId18"/>
    <p:sldId id="291" r:id="rId19"/>
    <p:sldId id="292" r:id="rId20"/>
    <p:sldId id="295" r:id="rId21"/>
    <p:sldId id="296" r:id="rId22"/>
    <p:sldId id="297" r:id="rId23"/>
    <p:sldId id="329" r:id="rId24"/>
    <p:sldId id="302" r:id="rId25"/>
    <p:sldId id="330" r:id="rId26"/>
    <p:sldId id="303" r:id="rId27"/>
    <p:sldId id="309" r:id="rId28"/>
    <p:sldId id="310" r:id="rId29"/>
    <p:sldId id="311" r:id="rId30"/>
    <p:sldId id="312" r:id="rId31"/>
    <p:sldId id="313" r:id="rId32"/>
    <p:sldId id="315" r:id="rId33"/>
    <p:sldId id="316" r:id="rId34"/>
    <p:sldId id="317" r:id="rId35"/>
    <p:sldId id="319" r:id="rId36"/>
    <p:sldId id="314" r:id="rId37"/>
    <p:sldId id="320" r:id="rId38"/>
    <p:sldId id="321" r:id="rId39"/>
    <p:sldId id="322" r:id="rId40"/>
    <p:sldId id="323" r:id="rId41"/>
    <p:sldId id="324" r:id="rId42"/>
    <p:sldId id="325" r:id="rId43"/>
    <p:sldId id="326" r:id="rId44"/>
    <p:sldId id="25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334"/>
    <p:restoredTop sz="93729" autoAdjust="0"/>
  </p:normalViewPr>
  <p:slideViewPr>
    <p:cSldViewPr>
      <p:cViewPr>
        <p:scale>
          <a:sx n="98" d="100"/>
          <a:sy n="98" d="100"/>
        </p:scale>
        <p:origin x="144"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A3D04-8003-4A14-97FD-1B3CC0B1C4E4}"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DE84EE2E-ED07-470E-BDE4-3602B0A20D46}">
      <dgm:prSet phldrT="[Text]"/>
      <dgm:spPr>
        <a:gradFill flip="none" rotWithShape="1">
          <a:gsLst>
            <a:gs pos="0">
              <a:srgbClr val="FF0000"/>
            </a:gs>
            <a:gs pos="0">
              <a:srgbClr val="FFFF00"/>
            </a:gs>
            <a:gs pos="100000">
              <a:srgbClr val="FFFF00"/>
            </a:gs>
          </a:gsLst>
          <a:lin ang="2700000" scaled="1"/>
          <a:tileRect/>
        </a:gradFill>
        <a:scene3d>
          <a:camera prst="orthographicFront"/>
          <a:lightRig rig="threePt" dir="t"/>
        </a:scene3d>
        <a:sp3d>
          <a:bevelT/>
        </a:sp3d>
      </dgm:spPr>
      <dgm:t>
        <a:bodyPr/>
        <a:lstStyle/>
        <a:p>
          <a:r>
            <a:rPr lang="en-US" i="1" dirty="0" smtClean="0">
              <a:solidFill>
                <a:schemeClr val="bg1">
                  <a:lumMod val="50000"/>
                </a:schemeClr>
              </a:solidFill>
              <a:latin typeface="Comic Sans MS" pitchFamily="66" charset="0"/>
            </a:rPr>
            <a:t>Themes</a:t>
          </a:r>
          <a:endParaRPr lang="en-US" i="1" dirty="0">
            <a:solidFill>
              <a:schemeClr val="bg1">
                <a:lumMod val="50000"/>
              </a:schemeClr>
            </a:solidFill>
            <a:latin typeface="Comic Sans MS" pitchFamily="66" charset="0"/>
          </a:endParaRPr>
        </a:p>
      </dgm:t>
    </dgm:pt>
    <dgm:pt modelId="{70050F0D-3170-4003-BB7C-65DB6165319A}" type="parTrans" cxnId="{32541A3B-572B-4448-8997-38767C816CF1}">
      <dgm:prSet/>
      <dgm:spPr/>
      <dgm:t>
        <a:bodyPr/>
        <a:lstStyle/>
        <a:p>
          <a:endParaRPr lang="en-US"/>
        </a:p>
      </dgm:t>
    </dgm:pt>
    <dgm:pt modelId="{DCAA2AB0-6651-40F2-A84B-685722571603}" type="sibTrans" cxnId="{32541A3B-572B-4448-8997-38767C816CF1}">
      <dgm:prSet/>
      <dgm:spPr/>
      <dgm:t>
        <a:bodyPr/>
        <a:lstStyle/>
        <a:p>
          <a:endParaRPr lang="en-US"/>
        </a:p>
      </dgm:t>
    </dgm:pt>
    <dgm:pt modelId="{0EC215A8-01F3-4968-9E1D-E6803E01A617}">
      <dgm:prSet phldrT="[Text]" custT="1"/>
      <dgm:spPr>
        <a:solidFill>
          <a:srgbClr val="0070C0"/>
        </a:solidFill>
        <a:scene3d>
          <a:camera prst="orthographicFront"/>
          <a:lightRig rig="threePt" dir="t"/>
        </a:scene3d>
        <a:sp3d>
          <a:bevelT/>
        </a:sp3d>
      </dgm:spPr>
      <dgm:t>
        <a:bodyPr/>
        <a:lstStyle/>
        <a:p>
          <a:r>
            <a:rPr lang="en-US" sz="1800" b="1" dirty="0" smtClean="0">
              <a:solidFill>
                <a:srgbClr val="FFFFFF"/>
              </a:solidFill>
            </a:rPr>
            <a:t>Loss of Innocence</a:t>
          </a:r>
          <a:endParaRPr lang="en-US" sz="1800" b="1" dirty="0">
            <a:solidFill>
              <a:srgbClr val="FFFFFF"/>
            </a:solidFill>
          </a:endParaRPr>
        </a:p>
      </dgm:t>
    </dgm:pt>
    <dgm:pt modelId="{894A576A-9AF7-4F39-A89F-759F4A9E9266}" type="parTrans" cxnId="{69C4B6CD-D4F0-473C-A593-B3F5D687B4A8}">
      <dgm:prSet/>
      <dgm:spPr/>
      <dgm:t>
        <a:bodyPr/>
        <a:lstStyle/>
        <a:p>
          <a:endParaRPr lang="en-US"/>
        </a:p>
      </dgm:t>
    </dgm:pt>
    <dgm:pt modelId="{935BC294-5792-4381-915B-A6054BA10802}" type="sibTrans" cxnId="{69C4B6CD-D4F0-473C-A593-B3F5D687B4A8}">
      <dgm:prSet/>
      <dgm:spPr>
        <a:solidFill>
          <a:srgbClr val="0070C0"/>
        </a:solidFill>
        <a:scene3d>
          <a:camera prst="orthographicFront"/>
          <a:lightRig rig="threePt" dir="t"/>
        </a:scene3d>
        <a:sp3d>
          <a:bevelT/>
        </a:sp3d>
      </dgm:spPr>
      <dgm:t>
        <a:bodyPr/>
        <a:lstStyle/>
        <a:p>
          <a:endParaRPr lang="en-US"/>
        </a:p>
      </dgm:t>
    </dgm:pt>
    <dgm:pt modelId="{654BA4B9-5585-491D-9915-685931185227}">
      <dgm:prSet phldrT="[Text]" custT="1"/>
      <dgm:spPr>
        <a:solidFill>
          <a:srgbClr val="00B050"/>
        </a:solidFill>
        <a:scene3d>
          <a:camera prst="orthographicFront"/>
          <a:lightRig rig="threePt" dir="t"/>
        </a:scene3d>
        <a:sp3d>
          <a:bevelT/>
        </a:sp3d>
      </dgm:spPr>
      <dgm:t>
        <a:bodyPr/>
        <a:lstStyle/>
        <a:p>
          <a:r>
            <a:rPr lang="en-US" sz="1600" b="1" dirty="0" smtClean="0">
              <a:solidFill>
                <a:srgbClr val="FFFFFF"/>
              </a:solidFill>
            </a:rPr>
            <a:t>Truths of War</a:t>
          </a:r>
          <a:endParaRPr lang="en-US" sz="1600" b="1" dirty="0">
            <a:solidFill>
              <a:srgbClr val="FFFFFF"/>
            </a:solidFill>
          </a:endParaRPr>
        </a:p>
      </dgm:t>
    </dgm:pt>
    <dgm:pt modelId="{0B3047E0-61E7-44A1-B0C0-F9D4D7FFBBBF}" type="parTrans" cxnId="{11EFD359-8621-402A-A7D8-FFF3C271D3BB}">
      <dgm:prSet/>
      <dgm:spPr/>
      <dgm:t>
        <a:bodyPr/>
        <a:lstStyle/>
        <a:p>
          <a:endParaRPr lang="en-US"/>
        </a:p>
      </dgm:t>
    </dgm:pt>
    <dgm:pt modelId="{E55A38F2-948E-4F51-9245-96EFADDB169C}" type="sibTrans" cxnId="{11EFD359-8621-402A-A7D8-FFF3C271D3BB}">
      <dgm:prSet/>
      <dgm:spPr>
        <a:solidFill>
          <a:srgbClr val="00B050"/>
        </a:solidFill>
        <a:scene3d>
          <a:camera prst="orthographicFront"/>
          <a:lightRig rig="threePt" dir="t"/>
        </a:scene3d>
        <a:sp3d>
          <a:bevelT/>
        </a:sp3d>
      </dgm:spPr>
      <dgm:t>
        <a:bodyPr/>
        <a:lstStyle/>
        <a:p>
          <a:endParaRPr lang="en-US"/>
        </a:p>
      </dgm:t>
    </dgm:pt>
    <dgm:pt modelId="{0E89F836-DDA8-473C-993D-B55E4B09ADA5}">
      <dgm:prSet phldrT="[Text]" custT="1"/>
      <dgm:spPr>
        <a:solidFill>
          <a:srgbClr val="F68508"/>
        </a:solidFill>
        <a:scene3d>
          <a:camera prst="orthographicFront"/>
          <a:lightRig rig="threePt" dir="t"/>
        </a:scene3d>
        <a:sp3d>
          <a:bevelT/>
        </a:sp3d>
      </dgm:spPr>
      <dgm:t>
        <a:bodyPr/>
        <a:lstStyle/>
        <a:p>
          <a:r>
            <a:rPr lang="en-US" sz="1600" b="1" dirty="0" smtClean="0">
              <a:solidFill>
                <a:srgbClr val="FFFFFF"/>
              </a:solidFill>
            </a:rPr>
            <a:t>Hopes, Dreams, Plans</a:t>
          </a:r>
          <a:endParaRPr lang="en-US" sz="1600" b="1" dirty="0">
            <a:solidFill>
              <a:srgbClr val="FFFFFF"/>
            </a:solidFill>
          </a:endParaRPr>
        </a:p>
      </dgm:t>
    </dgm:pt>
    <dgm:pt modelId="{A81F4D52-608D-49F0-8D58-56E8AA2A943C}" type="parTrans" cxnId="{A2A03872-C64D-4151-BE89-910E8B81DE92}">
      <dgm:prSet/>
      <dgm:spPr/>
      <dgm:t>
        <a:bodyPr/>
        <a:lstStyle/>
        <a:p>
          <a:endParaRPr lang="en-US"/>
        </a:p>
      </dgm:t>
    </dgm:pt>
    <dgm:pt modelId="{71CDC1A7-4D4E-4455-B2CB-65F6BDA4B48E}" type="sibTrans" cxnId="{A2A03872-C64D-4151-BE89-910E8B81DE92}">
      <dgm:prSet/>
      <dgm:spPr>
        <a:solidFill>
          <a:srgbClr val="F68508"/>
        </a:solidFill>
        <a:scene3d>
          <a:camera prst="orthographicFront"/>
          <a:lightRig rig="threePt" dir="t"/>
        </a:scene3d>
        <a:sp3d>
          <a:bevelT/>
        </a:sp3d>
      </dgm:spPr>
      <dgm:t>
        <a:bodyPr/>
        <a:lstStyle/>
        <a:p>
          <a:endParaRPr lang="en-US"/>
        </a:p>
      </dgm:t>
    </dgm:pt>
    <dgm:pt modelId="{D3396853-EB04-41E8-9D3E-BD5F8D9D842E}">
      <dgm:prSet phldrT="[Text]" custT="1"/>
      <dgm:spPr>
        <a:solidFill>
          <a:srgbClr val="FF0000"/>
        </a:solidFill>
        <a:scene3d>
          <a:camera prst="orthographicFront"/>
          <a:lightRig rig="threePt" dir="t"/>
        </a:scene3d>
        <a:sp3d>
          <a:bevelT/>
        </a:sp3d>
      </dgm:spPr>
      <dgm:t>
        <a:bodyPr/>
        <a:lstStyle/>
        <a:p>
          <a:r>
            <a:rPr lang="en-US" sz="1600" b="0" dirty="0" smtClean="0">
              <a:solidFill>
                <a:srgbClr val="FFFFFF"/>
              </a:solidFill>
            </a:rPr>
            <a:t>Death</a:t>
          </a:r>
          <a:endParaRPr lang="en-US" sz="1600" b="0" dirty="0">
            <a:solidFill>
              <a:srgbClr val="FFFFFF"/>
            </a:solidFill>
          </a:endParaRPr>
        </a:p>
      </dgm:t>
    </dgm:pt>
    <dgm:pt modelId="{E25FE496-7B52-4E65-AA46-190D8690DD3F}" type="parTrans" cxnId="{E8743FF4-C5FA-4070-9B84-F84B5FDA4F5B}">
      <dgm:prSet/>
      <dgm:spPr/>
      <dgm:t>
        <a:bodyPr/>
        <a:lstStyle/>
        <a:p>
          <a:endParaRPr lang="en-US"/>
        </a:p>
      </dgm:t>
    </dgm:pt>
    <dgm:pt modelId="{DE857228-A74E-44DE-9C74-01E021632BD6}" type="sibTrans" cxnId="{E8743FF4-C5FA-4070-9B84-F84B5FDA4F5B}">
      <dgm:prSet/>
      <dgm:spPr>
        <a:solidFill>
          <a:srgbClr val="FF0000"/>
        </a:solidFill>
        <a:scene3d>
          <a:camera prst="orthographicFront"/>
          <a:lightRig rig="threePt" dir="t"/>
        </a:scene3d>
        <a:sp3d>
          <a:bevelT/>
        </a:sp3d>
      </dgm:spPr>
      <dgm:t>
        <a:bodyPr/>
        <a:lstStyle/>
        <a:p>
          <a:endParaRPr lang="en-US"/>
        </a:p>
      </dgm:t>
    </dgm:pt>
    <dgm:pt modelId="{902017A0-DAA7-4B53-B368-CE71B06E60C4}">
      <dgm:prSet custT="1"/>
      <dgm:spPr>
        <a:solidFill>
          <a:srgbClr val="7030A0"/>
        </a:solidFill>
        <a:ln>
          <a:solidFill>
            <a:srgbClr val="7030A0"/>
          </a:solidFill>
        </a:ln>
        <a:scene3d>
          <a:camera prst="orthographicFront"/>
          <a:lightRig rig="threePt" dir="t"/>
        </a:scene3d>
        <a:sp3d>
          <a:bevelT/>
        </a:sp3d>
      </dgm:spPr>
      <dgm:t>
        <a:bodyPr/>
        <a:lstStyle/>
        <a:p>
          <a:r>
            <a:rPr lang="en-US" sz="1600" b="1" dirty="0" smtClean="0">
              <a:solidFill>
                <a:srgbClr val="FFFFFF"/>
              </a:solidFill>
            </a:rPr>
            <a:t>Sacrifice</a:t>
          </a:r>
        </a:p>
      </dgm:t>
    </dgm:pt>
    <dgm:pt modelId="{848403F9-6775-4951-976E-9FDC43E0F2DB}" type="parTrans" cxnId="{6636DC57-494E-4BA3-8172-6A11ED7CB002}">
      <dgm:prSet/>
      <dgm:spPr/>
      <dgm:t>
        <a:bodyPr/>
        <a:lstStyle/>
        <a:p>
          <a:endParaRPr lang="en-US"/>
        </a:p>
      </dgm:t>
    </dgm:pt>
    <dgm:pt modelId="{CFD69ED4-1FB5-444F-BCE6-CF3C5AEA8B47}" type="sibTrans" cxnId="{6636DC57-494E-4BA3-8172-6A11ED7CB002}">
      <dgm:prSet/>
      <dgm:spPr>
        <a:solidFill>
          <a:srgbClr val="7030A0"/>
        </a:solidFill>
        <a:scene3d>
          <a:camera prst="orthographicFront"/>
          <a:lightRig rig="threePt" dir="t"/>
        </a:scene3d>
        <a:sp3d>
          <a:bevelT/>
        </a:sp3d>
      </dgm:spPr>
      <dgm:t>
        <a:bodyPr/>
        <a:lstStyle/>
        <a:p>
          <a:endParaRPr lang="en-US"/>
        </a:p>
      </dgm:t>
    </dgm:pt>
    <dgm:pt modelId="{EA790701-1D24-46A0-A7D9-7947CA82FCB7}">
      <dgm:prSet/>
      <dgm:spPr>
        <a:solidFill>
          <a:srgbClr val="00B0F0"/>
        </a:solidFill>
        <a:ln>
          <a:solidFill>
            <a:srgbClr val="00B0F0"/>
          </a:solidFill>
        </a:ln>
        <a:scene3d>
          <a:camera prst="orthographicFront"/>
          <a:lightRig rig="threePt" dir="t"/>
        </a:scene3d>
        <a:sp3d>
          <a:bevelT/>
        </a:sp3d>
      </dgm:spPr>
      <dgm:t>
        <a:bodyPr/>
        <a:lstStyle/>
        <a:p>
          <a:r>
            <a:rPr lang="en-US" b="1" dirty="0" smtClean="0">
              <a:solidFill>
                <a:srgbClr val="FFFFFF"/>
              </a:solidFill>
            </a:rPr>
            <a:t>Primitiveness</a:t>
          </a:r>
        </a:p>
      </dgm:t>
    </dgm:pt>
    <dgm:pt modelId="{03AD1685-2048-43F0-8E0C-FF39B3F14183}" type="parTrans" cxnId="{2A225282-06D8-4438-8E5E-7F12ACA4EF58}">
      <dgm:prSet/>
      <dgm:spPr/>
      <dgm:t>
        <a:bodyPr/>
        <a:lstStyle/>
        <a:p>
          <a:endParaRPr lang="en-US"/>
        </a:p>
      </dgm:t>
    </dgm:pt>
    <dgm:pt modelId="{0DC920FF-D0A2-4CBA-B85A-7B8535B3646A}" type="sibTrans" cxnId="{2A225282-06D8-4438-8E5E-7F12ACA4EF58}">
      <dgm:prSet/>
      <dgm:spPr>
        <a:solidFill>
          <a:srgbClr val="00B0F0"/>
        </a:solidFill>
        <a:scene3d>
          <a:camera prst="orthographicFront"/>
          <a:lightRig rig="threePt" dir="t"/>
        </a:scene3d>
        <a:sp3d>
          <a:bevelT/>
        </a:sp3d>
      </dgm:spPr>
      <dgm:t>
        <a:bodyPr/>
        <a:lstStyle/>
        <a:p>
          <a:endParaRPr lang="en-US"/>
        </a:p>
      </dgm:t>
    </dgm:pt>
    <dgm:pt modelId="{33610727-7DEE-4CD5-94D2-C120C4CE8CDE}" type="pres">
      <dgm:prSet presAssocID="{178A3D04-8003-4A14-97FD-1B3CC0B1C4E4}" presName="Name0" presStyleCnt="0">
        <dgm:presLayoutVars>
          <dgm:chMax val="1"/>
          <dgm:dir/>
          <dgm:animLvl val="ctr"/>
          <dgm:resizeHandles val="exact"/>
        </dgm:presLayoutVars>
      </dgm:prSet>
      <dgm:spPr/>
      <dgm:t>
        <a:bodyPr/>
        <a:lstStyle/>
        <a:p>
          <a:endParaRPr lang="en-US"/>
        </a:p>
      </dgm:t>
    </dgm:pt>
    <dgm:pt modelId="{DBE2E5DE-817F-47BC-A79F-ED29C5E8EE18}" type="pres">
      <dgm:prSet presAssocID="{DE84EE2E-ED07-470E-BDE4-3602B0A20D46}" presName="centerShape" presStyleLbl="node0" presStyleIdx="0" presStyleCnt="1" custLinFactNeighborX="626" custLinFactNeighborY="-1098"/>
      <dgm:spPr/>
      <dgm:t>
        <a:bodyPr/>
        <a:lstStyle/>
        <a:p>
          <a:endParaRPr lang="en-US"/>
        </a:p>
      </dgm:t>
    </dgm:pt>
    <dgm:pt modelId="{A07AB36B-710C-4C05-A0BE-C6FD9439536D}" type="pres">
      <dgm:prSet presAssocID="{0EC215A8-01F3-4968-9E1D-E6803E01A617}" presName="node" presStyleLbl="node1" presStyleIdx="0" presStyleCnt="6" custScaleX="164341" custScaleY="75087" custRadScaleRad="97667" custRadScaleInc="11709">
        <dgm:presLayoutVars>
          <dgm:bulletEnabled val="1"/>
        </dgm:presLayoutVars>
      </dgm:prSet>
      <dgm:spPr/>
      <dgm:t>
        <a:bodyPr/>
        <a:lstStyle/>
        <a:p>
          <a:endParaRPr lang="en-US"/>
        </a:p>
      </dgm:t>
    </dgm:pt>
    <dgm:pt modelId="{9291D753-9F0D-4CB1-BD86-E18CE3C1CBA9}" type="pres">
      <dgm:prSet presAssocID="{0EC215A8-01F3-4968-9E1D-E6803E01A617}" presName="dummy" presStyleCnt="0"/>
      <dgm:spPr>
        <a:scene3d>
          <a:camera prst="orthographicFront"/>
          <a:lightRig rig="threePt" dir="t"/>
        </a:scene3d>
        <a:sp3d>
          <a:bevelT/>
        </a:sp3d>
      </dgm:spPr>
      <dgm:t>
        <a:bodyPr/>
        <a:lstStyle/>
        <a:p>
          <a:endParaRPr lang="en-US"/>
        </a:p>
      </dgm:t>
    </dgm:pt>
    <dgm:pt modelId="{B54F2219-1D24-423C-A792-3DD0205E95C1}" type="pres">
      <dgm:prSet presAssocID="{935BC294-5792-4381-915B-A6054BA10802}" presName="sibTrans" presStyleLbl="sibTrans2D1" presStyleIdx="0" presStyleCnt="6"/>
      <dgm:spPr/>
      <dgm:t>
        <a:bodyPr/>
        <a:lstStyle/>
        <a:p>
          <a:endParaRPr lang="en-US"/>
        </a:p>
      </dgm:t>
    </dgm:pt>
    <dgm:pt modelId="{23C7C0B4-708D-48C8-A35D-D1BDE6561985}" type="pres">
      <dgm:prSet presAssocID="{654BA4B9-5585-491D-9915-685931185227}" presName="node" presStyleLbl="node1" presStyleIdx="1" presStyleCnt="6" custScaleX="129421" custScaleY="82105" custRadScaleRad="98278" custRadScaleInc="-2848">
        <dgm:presLayoutVars>
          <dgm:bulletEnabled val="1"/>
        </dgm:presLayoutVars>
      </dgm:prSet>
      <dgm:spPr/>
      <dgm:t>
        <a:bodyPr/>
        <a:lstStyle/>
        <a:p>
          <a:endParaRPr lang="en-US"/>
        </a:p>
      </dgm:t>
    </dgm:pt>
    <dgm:pt modelId="{985848C4-8D93-4ECA-A645-C9EE8EABAF8E}" type="pres">
      <dgm:prSet presAssocID="{654BA4B9-5585-491D-9915-685931185227}" presName="dummy" presStyleCnt="0"/>
      <dgm:spPr>
        <a:scene3d>
          <a:camera prst="orthographicFront"/>
          <a:lightRig rig="threePt" dir="t"/>
        </a:scene3d>
        <a:sp3d>
          <a:bevelT/>
        </a:sp3d>
      </dgm:spPr>
      <dgm:t>
        <a:bodyPr/>
        <a:lstStyle/>
        <a:p>
          <a:endParaRPr lang="en-US"/>
        </a:p>
      </dgm:t>
    </dgm:pt>
    <dgm:pt modelId="{84903DCB-432A-4836-ABA1-DDCA82FE271E}" type="pres">
      <dgm:prSet presAssocID="{E55A38F2-948E-4F51-9245-96EFADDB169C}" presName="sibTrans" presStyleLbl="sibTrans2D1" presStyleIdx="1" presStyleCnt="6"/>
      <dgm:spPr/>
      <dgm:t>
        <a:bodyPr/>
        <a:lstStyle/>
        <a:p>
          <a:endParaRPr lang="en-US"/>
        </a:p>
      </dgm:t>
    </dgm:pt>
    <dgm:pt modelId="{B0AB9228-E9FD-45A7-BBF7-DAAF90175EBD}" type="pres">
      <dgm:prSet presAssocID="{0E89F836-DDA8-473C-993D-B55E4B09ADA5}" presName="node" presStyleLbl="node1" presStyleIdx="2" presStyleCnt="6" custScaleX="136537" custScaleY="122414" custRadScaleRad="102185" custRadScaleInc="-4313">
        <dgm:presLayoutVars>
          <dgm:bulletEnabled val="1"/>
        </dgm:presLayoutVars>
      </dgm:prSet>
      <dgm:spPr/>
      <dgm:t>
        <a:bodyPr/>
        <a:lstStyle/>
        <a:p>
          <a:endParaRPr lang="en-US"/>
        </a:p>
      </dgm:t>
    </dgm:pt>
    <dgm:pt modelId="{1A48CD24-A67E-4759-B348-0849BA24E960}" type="pres">
      <dgm:prSet presAssocID="{0E89F836-DDA8-473C-993D-B55E4B09ADA5}" presName="dummy" presStyleCnt="0"/>
      <dgm:spPr>
        <a:scene3d>
          <a:camera prst="orthographicFront"/>
          <a:lightRig rig="threePt" dir="t"/>
        </a:scene3d>
        <a:sp3d>
          <a:bevelT/>
        </a:sp3d>
      </dgm:spPr>
      <dgm:t>
        <a:bodyPr/>
        <a:lstStyle/>
        <a:p>
          <a:endParaRPr lang="en-US"/>
        </a:p>
      </dgm:t>
    </dgm:pt>
    <dgm:pt modelId="{DF43577C-7FB1-434D-BB88-205FF714F55C}" type="pres">
      <dgm:prSet presAssocID="{71CDC1A7-4D4E-4455-B2CB-65F6BDA4B48E}" presName="sibTrans" presStyleLbl="sibTrans2D1" presStyleIdx="2" presStyleCnt="6" custLinFactNeighborX="-1017" custLinFactNeighborY="-716"/>
      <dgm:spPr/>
      <dgm:t>
        <a:bodyPr/>
        <a:lstStyle/>
        <a:p>
          <a:endParaRPr lang="en-US"/>
        </a:p>
      </dgm:t>
    </dgm:pt>
    <dgm:pt modelId="{3908048A-B91D-4A90-9A3B-5A15B2586076}" type="pres">
      <dgm:prSet presAssocID="{902017A0-DAA7-4B53-B368-CE71B06E60C4}" presName="node" presStyleLbl="node1" presStyleIdx="3" presStyleCnt="6" custScaleX="140671" custScaleY="114562">
        <dgm:presLayoutVars>
          <dgm:bulletEnabled val="1"/>
        </dgm:presLayoutVars>
      </dgm:prSet>
      <dgm:spPr/>
      <dgm:t>
        <a:bodyPr/>
        <a:lstStyle/>
        <a:p>
          <a:endParaRPr lang="en-US"/>
        </a:p>
      </dgm:t>
    </dgm:pt>
    <dgm:pt modelId="{E296AA0D-2AF5-4D09-B2F1-BE1E640B647F}" type="pres">
      <dgm:prSet presAssocID="{902017A0-DAA7-4B53-B368-CE71B06E60C4}" presName="dummy" presStyleCnt="0"/>
      <dgm:spPr>
        <a:scene3d>
          <a:camera prst="orthographicFront"/>
          <a:lightRig rig="threePt" dir="t"/>
        </a:scene3d>
        <a:sp3d>
          <a:bevelT/>
        </a:sp3d>
      </dgm:spPr>
      <dgm:t>
        <a:bodyPr/>
        <a:lstStyle/>
        <a:p>
          <a:endParaRPr lang="en-US"/>
        </a:p>
      </dgm:t>
    </dgm:pt>
    <dgm:pt modelId="{4297A1D5-90B4-47CC-9F0F-3D907C054B31}" type="pres">
      <dgm:prSet presAssocID="{CFD69ED4-1FB5-444F-BCE6-CF3C5AEA8B47}" presName="sibTrans" presStyleLbl="sibTrans2D1" presStyleIdx="3" presStyleCnt="6"/>
      <dgm:spPr/>
      <dgm:t>
        <a:bodyPr/>
        <a:lstStyle/>
        <a:p>
          <a:endParaRPr lang="en-US"/>
        </a:p>
      </dgm:t>
    </dgm:pt>
    <dgm:pt modelId="{D90B9786-BAD6-44C5-B416-AFAEBCD86EA9}" type="pres">
      <dgm:prSet presAssocID="{EA790701-1D24-46A0-A7D9-7947CA82FCB7}" presName="node" presStyleLbl="node1" presStyleIdx="4" presStyleCnt="6" custScaleX="140671" custScaleY="103629">
        <dgm:presLayoutVars>
          <dgm:bulletEnabled val="1"/>
        </dgm:presLayoutVars>
      </dgm:prSet>
      <dgm:spPr/>
      <dgm:t>
        <a:bodyPr/>
        <a:lstStyle/>
        <a:p>
          <a:endParaRPr lang="en-US"/>
        </a:p>
      </dgm:t>
    </dgm:pt>
    <dgm:pt modelId="{04ED9726-0451-40FF-BA86-4A26AFB626CC}" type="pres">
      <dgm:prSet presAssocID="{EA790701-1D24-46A0-A7D9-7947CA82FCB7}" presName="dummy" presStyleCnt="0"/>
      <dgm:spPr>
        <a:scene3d>
          <a:camera prst="orthographicFront"/>
          <a:lightRig rig="threePt" dir="t"/>
        </a:scene3d>
        <a:sp3d>
          <a:bevelT/>
        </a:sp3d>
      </dgm:spPr>
      <dgm:t>
        <a:bodyPr/>
        <a:lstStyle/>
        <a:p>
          <a:endParaRPr lang="en-US"/>
        </a:p>
      </dgm:t>
    </dgm:pt>
    <dgm:pt modelId="{DC7767F1-C966-4B6F-B191-3EC0517A7C6B}" type="pres">
      <dgm:prSet presAssocID="{0DC920FF-D0A2-4CBA-B85A-7B8535B3646A}" presName="sibTrans" presStyleLbl="sibTrans2D1" presStyleIdx="4" presStyleCnt="6"/>
      <dgm:spPr/>
      <dgm:t>
        <a:bodyPr/>
        <a:lstStyle/>
        <a:p>
          <a:endParaRPr lang="en-US"/>
        </a:p>
      </dgm:t>
    </dgm:pt>
    <dgm:pt modelId="{E3F8F650-9745-43FB-B87D-51D949C1CA6D}" type="pres">
      <dgm:prSet presAssocID="{D3396853-EB04-41E8-9D3E-BD5F8D9D842E}" presName="node" presStyleLbl="node1" presStyleIdx="5" presStyleCnt="6" custScaleX="135107">
        <dgm:presLayoutVars>
          <dgm:bulletEnabled val="1"/>
        </dgm:presLayoutVars>
      </dgm:prSet>
      <dgm:spPr/>
      <dgm:t>
        <a:bodyPr/>
        <a:lstStyle/>
        <a:p>
          <a:endParaRPr lang="en-US"/>
        </a:p>
      </dgm:t>
    </dgm:pt>
    <dgm:pt modelId="{A679D0C5-9FFA-4B82-ABCE-0274F4DB7B05}" type="pres">
      <dgm:prSet presAssocID="{D3396853-EB04-41E8-9D3E-BD5F8D9D842E}" presName="dummy" presStyleCnt="0"/>
      <dgm:spPr>
        <a:scene3d>
          <a:camera prst="orthographicFront"/>
          <a:lightRig rig="threePt" dir="t"/>
        </a:scene3d>
        <a:sp3d>
          <a:bevelT/>
        </a:sp3d>
      </dgm:spPr>
      <dgm:t>
        <a:bodyPr/>
        <a:lstStyle/>
        <a:p>
          <a:endParaRPr lang="en-US"/>
        </a:p>
      </dgm:t>
    </dgm:pt>
    <dgm:pt modelId="{DEF56D63-9F8E-4462-8093-CE97434888F8}" type="pres">
      <dgm:prSet presAssocID="{DE857228-A74E-44DE-9C74-01E021632BD6}" presName="sibTrans" presStyleLbl="sibTrans2D1" presStyleIdx="5" presStyleCnt="6" custLinFactNeighborX="-1017" custLinFactNeighborY="-716"/>
      <dgm:spPr/>
      <dgm:t>
        <a:bodyPr/>
        <a:lstStyle/>
        <a:p>
          <a:endParaRPr lang="en-US"/>
        </a:p>
      </dgm:t>
    </dgm:pt>
  </dgm:ptLst>
  <dgm:cxnLst>
    <dgm:cxn modelId="{E8743FF4-C5FA-4070-9B84-F84B5FDA4F5B}" srcId="{DE84EE2E-ED07-470E-BDE4-3602B0A20D46}" destId="{D3396853-EB04-41E8-9D3E-BD5F8D9D842E}" srcOrd="5" destOrd="0" parTransId="{E25FE496-7B52-4E65-AA46-190D8690DD3F}" sibTransId="{DE857228-A74E-44DE-9C74-01E021632BD6}"/>
    <dgm:cxn modelId="{11EFD359-8621-402A-A7D8-FFF3C271D3BB}" srcId="{DE84EE2E-ED07-470E-BDE4-3602B0A20D46}" destId="{654BA4B9-5585-491D-9915-685931185227}" srcOrd="1" destOrd="0" parTransId="{0B3047E0-61E7-44A1-B0C0-F9D4D7FFBBBF}" sibTransId="{E55A38F2-948E-4F51-9245-96EFADDB169C}"/>
    <dgm:cxn modelId="{F8135F4F-075D-45B4-BE8C-6496C1328404}" type="presOf" srcId="{0DC920FF-D0A2-4CBA-B85A-7B8535B3646A}" destId="{DC7767F1-C966-4B6F-B191-3EC0517A7C6B}" srcOrd="0" destOrd="0" presId="urn:microsoft.com/office/officeart/2005/8/layout/radial6"/>
    <dgm:cxn modelId="{6636DC57-494E-4BA3-8172-6A11ED7CB002}" srcId="{DE84EE2E-ED07-470E-BDE4-3602B0A20D46}" destId="{902017A0-DAA7-4B53-B368-CE71B06E60C4}" srcOrd="3" destOrd="0" parTransId="{848403F9-6775-4951-976E-9FDC43E0F2DB}" sibTransId="{CFD69ED4-1FB5-444F-BCE6-CF3C5AEA8B47}"/>
    <dgm:cxn modelId="{7F59D21D-3C09-476B-BF41-C9BC47E1C455}" type="presOf" srcId="{E55A38F2-948E-4F51-9245-96EFADDB169C}" destId="{84903DCB-432A-4836-ABA1-DDCA82FE271E}" srcOrd="0" destOrd="0" presId="urn:microsoft.com/office/officeart/2005/8/layout/radial6"/>
    <dgm:cxn modelId="{69C4B6CD-D4F0-473C-A593-B3F5D687B4A8}" srcId="{DE84EE2E-ED07-470E-BDE4-3602B0A20D46}" destId="{0EC215A8-01F3-4968-9E1D-E6803E01A617}" srcOrd="0" destOrd="0" parTransId="{894A576A-9AF7-4F39-A89F-759F4A9E9266}" sibTransId="{935BC294-5792-4381-915B-A6054BA10802}"/>
    <dgm:cxn modelId="{2A225282-06D8-4438-8E5E-7F12ACA4EF58}" srcId="{DE84EE2E-ED07-470E-BDE4-3602B0A20D46}" destId="{EA790701-1D24-46A0-A7D9-7947CA82FCB7}" srcOrd="4" destOrd="0" parTransId="{03AD1685-2048-43F0-8E0C-FF39B3F14183}" sibTransId="{0DC920FF-D0A2-4CBA-B85A-7B8535B3646A}"/>
    <dgm:cxn modelId="{FF76C5C1-5788-4DD3-9CB0-AB75309C9035}" type="presOf" srcId="{DE84EE2E-ED07-470E-BDE4-3602B0A20D46}" destId="{DBE2E5DE-817F-47BC-A79F-ED29C5E8EE18}" srcOrd="0" destOrd="0" presId="urn:microsoft.com/office/officeart/2005/8/layout/radial6"/>
    <dgm:cxn modelId="{AF12ACAF-97EF-4FB7-84F0-09A49BE7D775}" type="presOf" srcId="{DE857228-A74E-44DE-9C74-01E021632BD6}" destId="{DEF56D63-9F8E-4462-8093-CE97434888F8}" srcOrd="0" destOrd="0" presId="urn:microsoft.com/office/officeart/2005/8/layout/radial6"/>
    <dgm:cxn modelId="{307E8063-D4B0-45ED-886A-97F112D3B761}" type="presOf" srcId="{0E89F836-DDA8-473C-993D-B55E4B09ADA5}" destId="{B0AB9228-E9FD-45A7-BBF7-DAAF90175EBD}" srcOrd="0" destOrd="0" presId="urn:microsoft.com/office/officeart/2005/8/layout/radial6"/>
    <dgm:cxn modelId="{2163E2F7-62D5-43E0-9E52-0AA1E020A7D3}" type="presOf" srcId="{CFD69ED4-1FB5-444F-BCE6-CF3C5AEA8B47}" destId="{4297A1D5-90B4-47CC-9F0F-3D907C054B31}" srcOrd="0" destOrd="0" presId="urn:microsoft.com/office/officeart/2005/8/layout/radial6"/>
    <dgm:cxn modelId="{DAF72AB4-1F6A-4A14-B6BD-DC81FA293574}" type="presOf" srcId="{902017A0-DAA7-4B53-B368-CE71B06E60C4}" destId="{3908048A-B91D-4A90-9A3B-5A15B2586076}" srcOrd="0" destOrd="0" presId="urn:microsoft.com/office/officeart/2005/8/layout/radial6"/>
    <dgm:cxn modelId="{21D64B0A-11B5-4F31-9B70-1294B50F386E}" type="presOf" srcId="{EA790701-1D24-46A0-A7D9-7947CA82FCB7}" destId="{D90B9786-BAD6-44C5-B416-AFAEBCD86EA9}" srcOrd="0" destOrd="0" presId="urn:microsoft.com/office/officeart/2005/8/layout/radial6"/>
    <dgm:cxn modelId="{B29B0382-8637-4160-9701-F8CFEC3AE3FA}" type="presOf" srcId="{654BA4B9-5585-491D-9915-685931185227}" destId="{23C7C0B4-708D-48C8-A35D-D1BDE6561985}" srcOrd="0" destOrd="0" presId="urn:microsoft.com/office/officeart/2005/8/layout/radial6"/>
    <dgm:cxn modelId="{A2A03872-C64D-4151-BE89-910E8B81DE92}" srcId="{DE84EE2E-ED07-470E-BDE4-3602B0A20D46}" destId="{0E89F836-DDA8-473C-993D-B55E4B09ADA5}" srcOrd="2" destOrd="0" parTransId="{A81F4D52-608D-49F0-8D58-56E8AA2A943C}" sibTransId="{71CDC1A7-4D4E-4455-B2CB-65F6BDA4B48E}"/>
    <dgm:cxn modelId="{B4CDAD13-0D9B-4EBE-9192-042C486B643E}" type="presOf" srcId="{178A3D04-8003-4A14-97FD-1B3CC0B1C4E4}" destId="{33610727-7DEE-4CD5-94D2-C120C4CE8CDE}" srcOrd="0" destOrd="0" presId="urn:microsoft.com/office/officeart/2005/8/layout/radial6"/>
    <dgm:cxn modelId="{D5456BD8-86CD-4CB1-847A-9B7F832F6656}" type="presOf" srcId="{935BC294-5792-4381-915B-A6054BA10802}" destId="{B54F2219-1D24-423C-A792-3DD0205E95C1}" srcOrd="0" destOrd="0" presId="urn:microsoft.com/office/officeart/2005/8/layout/radial6"/>
    <dgm:cxn modelId="{AF6D2EA9-FB75-4CA9-B2E8-E1180A8A3CAA}" type="presOf" srcId="{D3396853-EB04-41E8-9D3E-BD5F8D9D842E}" destId="{E3F8F650-9745-43FB-B87D-51D949C1CA6D}" srcOrd="0" destOrd="0" presId="urn:microsoft.com/office/officeart/2005/8/layout/radial6"/>
    <dgm:cxn modelId="{EC73FCB6-2BD2-4878-9FC0-DAB1BF2F48A5}" type="presOf" srcId="{71CDC1A7-4D4E-4455-B2CB-65F6BDA4B48E}" destId="{DF43577C-7FB1-434D-BB88-205FF714F55C}" srcOrd="0" destOrd="0" presId="urn:microsoft.com/office/officeart/2005/8/layout/radial6"/>
    <dgm:cxn modelId="{FAF4449E-A689-461E-A64C-8844F8290EDB}" type="presOf" srcId="{0EC215A8-01F3-4968-9E1D-E6803E01A617}" destId="{A07AB36B-710C-4C05-A0BE-C6FD9439536D}" srcOrd="0" destOrd="0" presId="urn:microsoft.com/office/officeart/2005/8/layout/radial6"/>
    <dgm:cxn modelId="{32541A3B-572B-4448-8997-38767C816CF1}" srcId="{178A3D04-8003-4A14-97FD-1B3CC0B1C4E4}" destId="{DE84EE2E-ED07-470E-BDE4-3602B0A20D46}" srcOrd="0" destOrd="0" parTransId="{70050F0D-3170-4003-BB7C-65DB6165319A}" sibTransId="{DCAA2AB0-6651-40F2-A84B-685722571603}"/>
    <dgm:cxn modelId="{99903B6C-0AD2-48B5-BBC7-2E4B78D02F54}" type="presParOf" srcId="{33610727-7DEE-4CD5-94D2-C120C4CE8CDE}" destId="{DBE2E5DE-817F-47BC-A79F-ED29C5E8EE18}" srcOrd="0" destOrd="0" presId="urn:microsoft.com/office/officeart/2005/8/layout/radial6"/>
    <dgm:cxn modelId="{823C6E31-1955-4FA8-B31F-E75EC39C565B}" type="presParOf" srcId="{33610727-7DEE-4CD5-94D2-C120C4CE8CDE}" destId="{A07AB36B-710C-4C05-A0BE-C6FD9439536D}" srcOrd="1" destOrd="0" presId="urn:microsoft.com/office/officeart/2005/8/layout/radial6"/>
    <dgm:cxn modelId="{218FC53B-3EA0-4B0D-A221-69971CBCB3CD}" type="presParOf" srcId="{33610727-7DEE-4CD5-94D2-C120C4CE8CDE}" destId="{9291D753-9F0D-4CB1-BD86-E18CE3C1CBA9}" srcOrd="2" destOrd="0" presId="urn:microsoft.com/office/officeart/2005/8/layout/radial6"/>
    <dgm:cxn modelId="{8B9736FE-0A77-44FB-9E02-2BEE9EA37DA0}" type="presParOf" srcId="{33610727-7DEE-4CD5-94D2-C120C4CE8CDE}" destId="{B54F2219-1D24-423C-A792-3DD0205E95C1}" srcOrd="3" destOrd="0" presId="urn:microsoft.com/office/officeart/2005/8/layout/radial6"/>
    <dgm:cxn modelId="{94793DA8-FE61-432D-AC18-24C59A74889B}" type="presParOf" srcId="{33610727-7DEE-4CD5-94D2-C120C4CE8CDE}" destId="{23C7C0B4-708D-48C8-A35D-D1BDE6561985}" srcOrd="4" destOrd="0" presId="urn:microsoft.com/office/officeart/2005/8/layout/radial6"/>
    <dgm:cxn modelId="{8410DD15-3FB6-480F-B37C-020942605555}" type="presParOf" srcId="{33610727-7DEE-4CD5-94D2-C120C4CE8CDE}" destId="{985848C4-8D93-4ECA-A645-C9EE8EABAF8E}" srcOrd="5" destOrd="0" presId="urn:microsoft.com/office/officeart/2005/8/layout/radial6"/>
    <dgm:cxn modelId="{41F04310-1A21-4DBD-8232-3E236B391320}" type="presParOf" srcId="{33610727-7DEE-4CD5-94D2-C120C4CE8CDE}" destId="{84903DCB-432A-4836-ABA1-DDCA82FE271E}" srcOrd="6" destOrd="0" presId="urn:microsoft.com/office/officeart/2005/8/layout/radial6"/>
    <dgm:cxn modelId="{A6CF7CFE-F0F4-4B60-BB84-B81A3B5A92FC}" type="presParOf" srcId="{33610727-7DEE-4CD5-94D2-C120C4CE8CDE}" destId="{B0AB9228-E9FD-45A7-BBF7-DAAF90175EBD}" srcOrd="7" destOrd="0" presId="urn:microsoft.com/office/officeart/2005/8/layout/radial6"/>
    <dgm:cxn modelId="{7382F502-4F12-42F2-B188-113CCCE25BC8}" type="presParOf" srcId="{33610727-7DEE-4CD5-94D2-C120C4CE8CDE}" destId="{1A48CD24-A67E-4759-B348-0849BA24E960}" srcOrd="8" destOrd="0" presId="urn:microsoft.com/office/officeart/2005/8/layout/radial6"/>
    <dgm:cxn modelId="{0B79F103-B42A-499E-B116-DD69F2F5F675}" type="presParOf" srcId="{33610727-7DEE-4CD5-94D2-C120C4CE8CDE}" destId="{DF43577C-7FB1-434D-BB88-205FF714F55C}" srcOrd="9" destOrd="0" presId="urn:microsoft.com/office/officeart/2005/8/layout/radial6"/>
    <dgm:cxn modelId="{B9994C1E-581A-4D8B-943B-5A362D0B9E34}" type="presParOf" srcId="{33610727-7DEE-4CD5-94D2-C120C4CE8CDE}" destId="{3908048A-B91D-4A90-9A3B-5A15B2586076}" srcOrd="10" destOrd="0" presId="urn:microsoft.com/office/officeart/2005/8/layout/radial6"/>
    <dgm:cxn modelId="{3C007540-2A7A-4C1F-ACF8-198B60B968D9}" type="presParOf" srcId="{33610727-7DEE-4CD5-94D2-C120C4CE8CDE}" destId="{E296AA0D-2AF5-4D09-B2F1-BE1E640B647F}" srcOrd="11" destOrd="0" presId="urn:microsoft.com/office/officeart/2005/8/layout/radial6"/>
    <dgm:cxn modelId="{35100AB4-7981-42B2-8C90-A7584FA3DBD8}" type="presParOf" srcId="{33610727-7DEE-4CD5-94D2-C120C4CE8CDE}" destId="{4297A1D5-90B4-47CC-9F0F-3D907C054B31}" srcOrd="12" destOrd="0" presId="urn:microsoft.com/office/officeart/2005/8/layout/radial6"/>
    <dgm:cxn modelId="{336D5DB0-0784-4E31-9D0D-60843D42C70E}" type="presParOf" srcId="{33610727-7DEE-4CD5-94D2-C120C4CE8CDE}" destId="{D90B9786-BAD6-44C5-B416-AFAEBCD86EA9}" srcOrd="13" destOrd="0" presId="urn:microsoft.com/office/officeart/2005/8/layout/radial6"/>
    <dgm:cxn modelId="{D9665487-E066-466A-BC18-43A08F34D724}" type="presParOf" srcId="{33610727-7DEE-4CD5-94D2-C120C4CE8CDE}" destId="{04ED9726-0451-40FF-BA86-4A26AFB626CC}" srcOrd="14" destOrd="0" presId="urn:microsoft.com/office/officeart/2005/8/layout/radial6"/>
    <dgm:cxn modelId="{F531282E-242C-48B0-A18C-98BE36DF29AF}" type="presParOf" srcId="{33610727-7DEE-4CD5-94D2-C120C4CE8CDE}" destId="{DC7767F1-C966-4B6F-B191-3EC0517A7C6B}" srcOrd="15" destOrd="0" presId="urn:microsoft.com/office/officeart/2005/8/layout/radial6"/>
    <dgm:cxn modelId="{CB552B28-297F-4737-B9C2-19D1E4578495}" type="presParOf" srcId="{33610727-7DEE-4CD5-94D2-C120C4CE8CDE}" destId="{E3F8F650-9745-43FB-B87D-51D949C1CA6D}" srcOrd="16" destOrd="0" presId="urn:microsoft.com/office/officeart/2005/8/layout/radial6"/>
    <dgm:cxn modelId="{DBA0023D-4989-4CFC-A9F1-D882508E6A18}" type="presParOf" srcId="{33610727-7DEE-4CD5-94D2-C120C4CE8CDE}" destId="{A679D0C5-9FFA-4B82-ABCE-0274F4DB7B05}" srcOrd="17" destOrd="0" presId="urn:microsoft.com/office/officeart/2005/8/layout/radial6"/>
    <dgm:cxn modelId="{B1715366-19D6-4751-912B-43C60C5D3405}" type="presParOf" srcId="{33610727-7DEE-4CD5-94D2-C120C4CE8CDE}" destId="{DEF56D63-9F8E-4462-8093-CE97434888F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A3D04-8003-4A14-97FD-1B3CC0B1C4E4}"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DE84EE2E-ED07-470E-BDE4-3602B0A20D46}">
      <dgm:prSet phldrT="[Text]"/>
      <dgm:spPr>
        <a:gradFill flip="none" rotWithShape="1">
          <a:gsLst>
            <a:gs pos="0">
              <a:srgbClr val="FF0000"/>
            </a:gs>
            <a:gs pos="0">
              <a:srgbClr val="FFFF00"/>
            </a:gs>
            <a:gs pos="100000">
              <a:srgbClr val="FFFF00"/>
            </a:gs>
          </a:gsLst>
          <a:lin ang="2700000" scaled="1"/>
          <a:tileRect/>
        </a:gradFill>
        <a:scene3d>
          <a:camera prst="orthographicFront"/>
          <a:lightRig rig="threePt" dir="t"/>
        </a:scene3d>
        <a:sp3d>
          <a:bevelT/>
        </a:sp3d>
      </dgm:spPr>
      <dgm:t>
        <a:bodyPr/>
        <a:lstStyle/>
        <a:p>
          <a:r>
            <a:rPr lang="en-US" i="1" dirty="0" smtClean="0">
              <a:solidFill>
                <a:schemeClr val="bg1">
                  <a:lumMod val="50000"/>
                </a:schemeClr>
              </a:solidFill>
              <a:latin typeface="Comic Sans MS" pitchFamily="66" charset="0"/>
            </a:rPr>
            <a:t>Themes</a:t>
          </a:r>
          <a:endParaRPr lang="en-US" i="1" dirty="0">
            <a:solidFill>
              <a:schemeClr val="bg1">
                <a:lumMod val="50000"/>
              </a:schemeClr>
            </a:solidFill>
            <a:latin typeface="Comic Sans MS" pitchFamily="66" charset="0"/>
          </a:endParaRPr>
        </a:p>
      </dgm:t>
    </dgm:pt>
    <dgm:pt modelId="{70050F0D-3170-4003-BB7C-65DB6165319A}" type="parTrans" cxnId="{32541A3B-572B-4448-8997-38767C816CF1}">
      <dgm:prSet/>
      <dgm:spPr/>
      <dgm:t>
        <a:bodyPr/>
        <a:lstStyle/>
        <a:p>
          <a:endParaRPr lang="en-US"/>
        </a:p>
      </dgm:t>
    </dgm:pt>
    <dgm:pt modelId="{DCAA2AB0-6651-40F2-A84B-685722571603}" type="sibTrans" cxnId="{32541A3B-572B-4448-8997-38767C816CF1}">
      <dgm:prSet/>
      <dgm:spPr/>
      <dgm:t>
        <a:bodyPr/>
        <a:lstStyle/>
        <a:p>
          <a:endParaRPr lang="en-US"/>
        </a:p>
      </dgm:t>
    </dgm:pt>
    <dgm:pt modelId="{0EC215A8-01F3-4968-9E1D-E6803E01A617}">
      <dgm:prSet phldrT="[Text]" custT="1"/>
      <dgm:spPr>
        <a:solidFill>
          <a:srgbClr val="0070C0"/>
        </a:solidFill>
        <a:scene3d>
          <a:camera prst="orthographicFront"/>
          <a:lightRig rig="threePt" dir="t"/>
        </a:scene3d>
        <a:sp3d>
          <a:bevelT/>
        </a:sp3d>
      </dgm:spPr>
      <dgm:t>
        <a:bodyPr/>
        <a:lstStyle/>
        <a:p>
          <a:r>
            <a:rPr lang="en-US" sz="1800" b="1" dirty="0" smtClean="0">
              <a:solidFill>
                <a:srgbClr val="FFFFFF"/>
              </a:solidFill>
            </a:rPr>
            <a:t>Loss of Innocence</a:t>
          </a:r>
          <a:endParaRPr lang="en-US" sz="1800" b="1" dirty="0">
            <a:solidFill>
              <a:srgbClr val="FFFFFF"/>
            </a:solidFill>
          </a:endParaRPr>
        </a:p>
      </dgm:t>
    </dgm:pt>
    <dgm:pt modelId="{894A576A-9AF7-4F39-A89F-759F4A9E9266}" type="parTrans" cxnId="{69C4B6CD-D4F0-473C-A593-B3F5D687B4A8}">
      <dgm:prSet/>
      <dgm:spPr/>
      <dgm:t>
        <a:bodyPr/>
        <a:lstStyle/>
        <a:p>
          <a:endParaRPr lang="en-US"/>
        </a:p>
      </dgm:t>
    </dgm:pt>
    <dgm:pt modelId="{935BC294-5792-4381-915B-A6054BA10802}" type="sibTrans" cxnId="{69C4B6CD-D4F0-473C-A593-B3F5D687B4A8}">
      <dgm:prSet/>
      <dgm:spPr>
        <a:solidFill>
          <a:srgbClr val="0070C0"/>
        </a:solidFill>
        <a:scene3d>
          <a:camera prst="orthographicFront"/>
          <a:lightRig rig="threePt" dir="t"/>
        </a:scene3d>
        <a:sp3d>
          <a:bevelT/>
        </a:sp3d>
      </dgm:spPr>
      <dgm:t>
        <a:bodyPr/>
        <a:lstStyle/>
        <a:p>
          <a:endParaRPr lang="en-US"/>
        </a:p>
      </dgm:t>
    </dgm:pt>
    <dgm:pt modelId="{654BA4B9-5585-491D-9915-685931185227}">
      <dgm:prSet phldrT="[Text]" custT="1"/>
      <dgm:spPr>
        <a:solidFill>
          <a:srgbClr val="00B050"/>
        </a:solidFill>
        <a:scene3d>
          <a:camera prst="orthographicFront"/>
          <a:lightRig rig="threePt" dir="t"/>
        </a:scene3d>
        <a:sp3d>
          <a:bevelT/>
        </a:sp3d>
      </dgm:spPr>
      <dgm:t>
        <a:bodyPr/>
        <a:lstStyle/>
        <a:p>
          <a:r>
            <a:rPr lang="en-US" sz="1600" b="1" dirty="0" smtClean="0">
              <a:solidFill>
                <a:srgbClr val="FFFFFF"/>
              </a:solidFill>
            </a:rPr>
            <a:t>Truths of War</a:t>
          </a:r>
          <a:endParaRPr lang="en-US" sz="1600" b="1" dirty="0">
            <a:solidFill>
              <a:srgbClr val="FFFFFF"/>
            </a:solidFill>
          </a:endParaRPr>
        </a:p>
      </dgm:t>
    </dgm:pt>
    <dgm:pt modelId="{0B3047E0-61E7-44A1-B0C0-F9D4D7FFBBBF}" type="parTrans" cxnId="{11EFD359-8621-402A-A7D8-FFF3C271D3BB}">
      <dgm:prSet/>
      <dgm:spPr/>
      <dgm:t>
        <a:bodyPr/>
        <a:lstStyle/>
        <a:p>
          <a:endParaRPr lang="en-US"/>
        </a:p>
      </dgm:t>
    </dgm:pt>
    <dgm:pt modelId="{E55A38F2-948E-4F51-9245-96EFADDB169C}" type="sibTrans" cxnId="{11EFD359-8621-402A-A7D8-FFF3C271D3BB}">
      <dgm:prSet/>
      <dgm:spPr>
        <a:solidFill>
          <a:srgbClr val="00B050"/>
        </a:solidFill>
        <a:scene3d>
          <a:camera prst="orthographicFront"/>
          <a:lightRig rig="threePt" dir="t"/>
        </a:scene3d>
        <a:sp3d>
          <a:bevelT/>
        </a:sp3d>
      </dgm:spPr>
      <dgm:t>
        <a:bodyPr/>
        <a:lstStyle/>
        <a:p>
          <a:endParaRPr lang="en-US"/>
        </a:p>
      </dgm:t>
    </dgm:pt>
    <dgm:pt modelId="{0E89F836-DDA8-473C-993D-B55E4B09ADA5}">
      <dgm:prSet phldrT="[Text]" custT="1"/>
      <dgm:spPr>
        <a:solidFill>
          <a:srgbClr val="F68508"/>
        </a:solidFill>
        <a:scene3d>
          <a:camera prst="orthographicFront"/>
          <a:lightRig rig="threePt" dir="t"/>
        </a:scene3d>
        <a:sp3d>
          <a:bevelT/>
        </a:sp3d>
      </dgm:spPr>
      <dgm:t>
        <a:bodyPr/>
        <a:lstStyle/>
        <a:p>
          <a:r>
            <a:rPr lang="en-US" sz="1600" b="1" dirty="0" smtClean="0">
              <a:solidFill>
                <a:srgbClr val="FFFFFF"/>
              </a:solidFill>
            </a:rPr>
            <a:t>Hopes, Dreams, Plans</a:t>
          </a:r>
          <a:endParaRPr lang="en-US" sz="1600" b="1" dirty="0">
            <a:solidFill>
              <a:srgbClr val="FFFFFF"/>
            </a:solidFill>
          </a:endParaRPr>
        </a:p>
      </dgm:t>
    </dgm:pt>
    <dgm:pt modelId="{A81F4D52-608D-49F0-8D58-56E8AA2A943C}" type="parTrans" cxnId="{A2A03872-C64D-4151-BE89-910E8B81DE92}">
      <dgm:prSet/>
      <dgm:spPr/>
      <dgm:t>
        <a:bodyPr/>
        <a:lstStyle/>
        <a:p>
          <a:endParaRPr lang="en-US"/>
        </a:p>
      </dgm:t>
    </dgm:pt>
    <dgm:pt modelId="{71CDC1A7-4D4E-4455-B2CB-65F6BDA4B48E}" type="sibTrans" cxnId="{A2A03872-C64D-4151-BE89-910E8B81DE92}">
      <dgm:prSet/>
      <dgm:spPr>
        <a:solidFill>
          <a:srgbClr val="F68508"/>
        </a:solidFill>
        <a:scene3d>
          <a:camera prst="orthographicFront"/>
          <a:lightRig rig="threePt" dir="t"/>
        </a:scene3d>
        <a:sp3d>
          <a:bevelT/>
        </a:sp3d>
      </dgm:spPr>
      <dgm:t>
        <a:bodyPr/>
        <a:lstStyle/>
        <a:p>
          <a:endParaRPr lang="en-US"/>
        </a:p>
      </dgm:t>
    </dgm:pt>
    <dgm:pt modelId="{D3396853-EB04-41E8-9D3E-BD5F8D9D842E}">
      <dgm:prSet phldrT="[Text]" custT="1"/>
      <dgm:spPr>
        <a:solidFill>
          <a:srgbClr val="FF0000"/>
        </a:solidFill>
        <a:scene3d>
          <a:camera prst="orthographicFront"/>
          <a:lightRig rig="threePt" dir="t"/>
        </a:scene3d>
        <a:sp3d>
          <a:bevelT/>
        </a:sp3d>
      </dgm:spPr>
      <dgm:t>
        <a:bodyPr/>
        <a:lstStyle/>
        <a:p>
          <a:r>
            <a:rPr lang="en-US" sz="1600" b="0" dirty="0" smtClean="0">
              <a:solidFill>
                <a:srgbClr val="FFFFFF"/>
              </a:solidFill>
            </a:rPr>
            <a:t>Death</a:t>
          </a:r>
          <a:endParaRPr lang="en-US" sz="1600" b="0" dirty="0">
            <a:solidFill>
              <a:srgbClr val="FFFFFF"/>
            </a:solidFill>
          </a:endParaRPr>
        </a:p>
      </dgm:t>
    </dgm:pt>
    <dgm:pt modelId="{E25FE496-7B52-4E65-AA46-190D8690DD3F}" type="parTrans" cxnId="{E8743FF4-C5FA-4070-9B84-F84B5FDA4F5B}">
      <dgm:prSet/>
      <dgm:spPr/>
      <dgm:t>
        <a:bodyPr/>
        <a:lstStyle/>
        <a:p>
          <a:endParaRPr lang="en-US"/>
        </a:p>
      </dgm:t>
    </dgm:pt>
    <dgm:pt modelId="{DE857228-A74E-44DE-9C74-01E021632BD6}" type="sibTrans" cxnId="{E8743FF4-C5FA-4070-9B84-F84B5FDA4F5B}">
      <dgm:prSet/>
      <dgm:spPr>
        <a:solidFill>
          <a:srgbClr val="FF0000"/>
        </a:solidFill>
        <a:scene3d>
          <a:camera prst="orthographicFront"/>
          <a:lightRig rig="threePt" dir="t"/>
        </a:scene3d>
        <a:sp3d>
          <a:bevelT/>
        </a:sp3d>
      </dgm:spPr>
      <dgm:t>
        <a:bodyPr/>
        <a:lstStyle/>
        <a:p>
          <a:endParaRPr lang="en-US"/>
        </a:p>
      </dgm:t>
    </dgm:pt>
    <dgm:pt modelId="{902017A0-DAA7-4B53-B368-CE71B06E60C4}">
      <dgm:prSet custT="1"/>
      <dgm:spPr>
        <a:solidFill>
          <a:srgbClr val="7030A0"/>
        </a:solidFill>
        <a:ln>
          <a:solidFill>
            <a:srgbClr val="7030A0"/>
          </a:solidFill>
        </a:ln>
        <a:scene3d>
          <a:camera prst="orthographicFront"/>
          <a:lightRig rig="threePt" dir="t"/>
        </a:scene3d>
        <a:sp3d>
          <a:bevelT/>
        </a:sp3d>
      </dgm:spPr>
      <dgm:t>
        <a:bodyPr/>
        <a:lstStyle/>
        <a:p>
          <a:r>
            <a:rPr lang="en-US" sz="1600" b="1" dirty="0" smtClean="0">
              <a:solidFill>
                <a:srgbClr val="FFFFFF"/>
              </a:solidFill>
            </a:rPr>
            <a:t>Sacrifice</a:t>
          </a:r>
        </a:p>
      </dgm:t>
    </dgm:pt>
    <dgm:pt modelId="{848403F9-6775-4951-976E-9FDC43E0F2DB}" type="parTrans" cxnId="{6636DC57-494E-4BA3-8172-6A11ED7CB002}">
      <dgm:prSet/>
      <dgm:spPr/>
      <dgm:t>
        <a:bodyPr/>
        <a:lstStyle/>
        <a:p>
          <a:endParaRPr lang="en-US"/>
        </a:p>
      </dgm:t>
    </dgm:pt>
    <dgm:pt modelId="{CFD69ED4-1FB5-444F-BCE6-CF3C5AEA8B47}" type="sibTrans" cxnId="{6636DC57-494E-4BA3-8172-6A11ED7CB002}">
      <dgm:prSet/>
      <dgm:spPr>
        <a:solidFill>
          <a:srgbClr val="7030A0"/>
        </a:solidFill>
        <a:scene3d>
          <a:camera prst="orthographicFront"/>
          <a:lightRig rig="threePt" dir="t"/>
        </a:scene3d>
        <a:sp3d>
          <a:bevelT/>
        </a:sp3d>
      </dgm:spPr>
      <dgm:t>
        <a:bodyPr/>
        <a:lstStyle/>
        <a:p>
          <a:endParaRPr lang="en-US"/>
        </a:p>
      </dgm:t>
    </dgm:pt>
    <dgm:pt modelId="{EA790701-1D24-46A0-A7D9-7947CA82FCB7}">
      <dgm:prSet/>
      <dgm:spPr>
        <a:solidFill>
          <a:srgbClr val="00B0F0"/>
        </a:solidFill>
        <a:ln>
          <a:solidFill>
            <a:srgbClr val="00B0F0"/>
          </a:solidFill>
        </a:ln>
        <a:scene3d>
          <a:camera prst="orthographicFront"/>
          <a:lightRig rig="threePt" dir="t"/>
        </a:scene3d>
        <a:sp3d>
          <a:bevelT/>
        </a:sp3d>
      </dgm:spPr>
      <dgm:t>
        <a:bodyPr/>
        <a:lstStyle/>
        <a:p>
          <a:r>
            <a:rPr lang="en-US" b="1" dirty="0" smtClean="0">
              <a:solidFill>
                <a:srgbClr val="FFFFFF"/>
              </a:solidFill>
            </a:rPr>
            <a:t>Primitiveness</a:t>
          </a:r>
        </a:p>
      </dgm:t>
    </dgm:pt>
    <dgm:pt modelId="{03AD1685-2048-43F0-8E0C-FF39B3F14183}" type="parTrans" cxnId="{2A225282-06D8-4438-8E5E-7F12ACA4EF58}">
      <dgm:prSet/>
      <dgm:spPr/>
      <dgm:t>
        <a:bodyPr/>
        <a:lstStyle/>
        <a:p>
          <a:endParaRPr lang="en-US"/>
        </a:p>
      </dgm:t>
    </dgm:pt>
    <dgm:pt modelId="{0DC920FF-D0A2-4CBA-B85A-7B8535B3646A}" type="sibTrans" cxnId="{2A225282-06D8-4438-8E5E-7F12ACA4EF58}">
      <dgm:prSet/>
      <dgm:spPr>
        <a:solidFill>
          <a:srgbClr val="00B0F0"/>
        </a:solidFill>
        <a:scene3d>
          <a:camera prst="orthographicFront"/>
          <a:lightRig rig="threePt" dir="t"/>
        </a:scene3d>
        <a:sp3d>
          <a:bevelT/>
        </a:sp3d>
      </dgm:spPr>
      <dgm:t>
        <a:bodyPr/>
        <a:lstStyle/>
        <a:p>
          <a:endParaRPr lang="en-US"/>
        </a:p>
      </dgm:t>
    </dgm:pt>
    <dgm:pt modelId="{33610727-7DEE-4CD5-94D2-C120C4CE8CDE}" type="pres">
      <dgm:prSet presAssocID="{178A3D04-8003-4A14-97FD-1B3CC0B1C4E4}" presName="Name0" presStyleCnt="0">
        <dgm:presLayoutVars>
          <dgm:chMax val="1"/>
          <dgm:dir/>
          <dgm:animLvl val="ctr"/>
          <dgm:resizeHandles val="exact"/>
        </dgm:presLayoutVars>
      </dgm:prSet>
      <dgm:spPr/>
      <dgm:t>
        <a:bodyPr/>
        <a:lstStyle/>
        <a:p>
          <a:endParaRPr lang="en-US"/>
        </a:p>
      </dgm:t>
    </dgm:pt>
    <dgm:pt modelId="{DBE2E5DE-817F-47BC-A79F-ED29C5E8EE18}" type="pres">
      <dgm:prSet presAssocID="{DE84EE2E-ED07-470E-BDE4-3602B0A20D46}" presName="centerShape" presStyleLbl="node0" presStyleIdx="0" presStyleCnt="1" custLinFactNeighborX="626" custLinFactNeighborY="-1098"/>
      <dgm:spPr/>
      <dgm:t>
        <a:bodyPr/>
        <a:lstStyle/>
        <a:p>
          <a:endParaRPr lang="en-US"/>
        </a:p>
      </dgm:t>
    </dgm:pt>
    <dgm:pt modelId="{A07AB36B-710C-4C05-A0BE-C6FD9439536D}" type="pres">
      <dgm:prSet presAssocID="{0EC215A8-01F3-4968-9E1D-E6803E01A617}" presName="node" presStyleLbl="node1" presStyleIdx="0" presStyleCnt="6" custScaleX="164341" custScaleY="75087">
        <dgm:presLayoutVars>
          <dgm:bulletEnabled val="1"/>
        </dgm:presLayoutVars>
      </dgm:prSet>
      <dgm:spPr/>
      <dgm:t>
        <a:bodyPr/>
        <a:lstStyle/>
        <a:p>
          <a:endParaRPr lang="en-US"/>
        </a:p>
      </dgm:t>
    </dgm:pt>
    <dgm:pt modelId="{9291D753-9F0D-4CB1-BD86-E18CE3C1CBA9}" type="pres">
      <dgm:prSet presAssocID="{0EC215A8-01F3-4968-9E1D-E6803E01A617}" presName="dummy" presStyleCnt="0"/>
      <dgm:spPr>
        <a:scene3d>
          <a:camera prst="orthographicFront"/>
          <a:lightRig rig="threePt" dir="t"/>
        </a:scene3d>
        <a:sp3d>
          <a:bevelT/>
        </a:sp3d>
      </dgm:spPr>
      <dgm:t>
        <a:bodyPr/>
        <a:lstStyle/>
        <a:p>
          <a:endParaRPr lang="en-US"/>
        </a:p>
      </dgm:t>
    </dgm:pt>
    <dgm:pt modelId="{B54F2219-1D24-423C-A792-3DD0205E95C1}" type="pres">
      <dgm:prSet presAssocID="{935BC294-5792-4381-915B-A6054BA10802}" presName="sibTrans" presStyleLbl="sibTrans2D1" presStyleIdx="0" presStyleCnt="6"/>
      <dgm:spPr/>
      <dgm:t>
        <a:bodyPr/>
        <a:lstStyle/>
        <a:p>
          <a:endParaRPr lang="en-US"/>
        </a:p>
      </dgm:t>
    </dgm:pt>
    <dgm:pt modelId="{23C7C0B4-708D-48C8-A35D-D1BDE6561985}" type="pres">
      <dgm:prSet presAssocID="{654BA4B9-5585-491D-9915-685931185227}" presName="node" presStyleLbl="node1" presStyleIdx="1" presStyleCnt="6" custScaleX="129421" custScaleY="82105" custRadScaleRad="98278" custRadScaleInc="-2848">
        <dgm:presLayoutVars>
          <dgm:bulletEnabled val="1"/>
        </dgm:presLayoutVars>
      </dgm:prSet>
      <dgm:spPr/>
      <dgm:t>
        <a:bodyPr/>
        <a:lstStyle/>
        <a:p>
          <a:endParaRPr lang="en-US"/>
        </a:p>
      </dgm:t>
    </dgm:pt>
    <dgm:pt modelId="{985848C4-8D93-4ECA-A645-C9EE8EABAF8E}" type="pres">
      <dgm:prSet presAssocID="{654BA4B9-5585-491D-9915-685931185227}" presName="dummy" presStyleCnt="0"/>
      <dgm:spPr>
        <a:scene3d>
          <a:camera prst="orthographicFront"/>
          <a:lightRig rig="threePt" dir="t"/>
        </a:scene3d>
        <a:sp3d>
          <a:bevelT/>
        </a:sp3d>
      </dgm:spPr>
      <dgm:t>
        <a:bodyPr/>
        <a:lstStyle/>
        <a:p>
          <a:endParaRPr lang="en-US"/>
        </a:p>
      </dgm:t>
    </dgm:pt>
    <dgm:pt modelId="{84903DCB-432A-4836-ABA1-DDCA82FE271E}" type="pres">
      <dgm:prSet presAssocID="{E55A38F2-948E-4F51-9245-96EFADDB169C}" presName="sibTrans" presStyleLbl="sibTrans2D1" presStyleIdx="1" presStyleCnt="6"/>
      <dgm:spPr/>
      <dgm:t>
        <a:bodyPr/>
        <a:lstStyle/>
        <a:p>
          <a:endParaRPr lang="en-US"/>
        </a:p>
      </dgm:t>
    </dgm:pt>
    <dgm:pt modelId="{B0AB9228-E9FD-45A7-BBF7-DAAF90175EBD}" type="pres">
      <dgm:prSet presAssocID="{0E89F836-DDA8-473C-993D-B55E4B09ADA5}" presName="node" presStyleLbl="node1" presStyleIdx="2" presStyleCnt="6" custScaleX="136537" custScaleY="122414" custRadScaleRad="102185" custRadScaleInc="-4313">
        <dgm:presLayoutVars>
          <dgm:bulletEnabled val="1"/>
        </dgm:presLayoutVars>
      </dgm:prSet>
      <dgm:spPr/>
      <dgm:t>
        <a:bodyPr/>
        <a:lstStyle/>
        <a:p>
          <a:endParaRPr lang="en-US"/>
        </a:p>
      </dgm:t>
    </dgm:pt>
    <dgm:pt modelId="{1A48CD24-A67E-4759-B348-0849BA24E960}" type="pres">
      <dgm:prSet presAssocID="{0E89F836-DDA8-473C-993D-B55E4B09ADA5}" presName="dummy" presStyleCnt="0"/>
      <dgm:spPr>
        <a:scene3d>
          <a:camera prst="orthographicFront"/>
          <a:lightRig rig="threePt" dir="t"/>
        </a:scene3d>
        <a:sp3d>
          <a:bevelT/>
        </a:sp3d>
      </dgm:spPr>
      <dgm:t>
        <a:bodyPr/>
        <a:lstStyle/>
        <a:p>
          <a:endParaRPr lang="en-US"/>
        </a:p>
      </dgm:t>
    </dgm:pt>
    <dgm:pt modelId="{DF43577C-7FB1-434D-BB88-205FF714F55C}" type="pres">
      <dgm:prSet presAssocID="{71CDC1A7-4D4E-4455-B2CB-65F6BDA4B48E}" presName="sibTrans" presStyleLbl="sibTrans2D1" presStyleIdx="2" presStyleCnt="6" custLinFactNeighborX="-1017" custLinFactNeighborY="-716"/>
      <dgm:spPr/>
      <dgm:t>
        <a:bodyPr/>
        <a:lstStyle/>
        <a:p>
          <a:endParaRPr lang="en-US"/>
        </a:p>
      </dgm:t>
    </dgm:pt>
    <dgm:pt modelId="{3908048A-B91D-4A90-9A3B-5A15B2586076}" type="pres">
      <dgm:prSet presAssocID="{902017A0-DAA7-4B53-B368-CE71B06E60C4}" presName="node" presStyleLbl="node1" presStyleIdx="3" presStyleCnt="6" custScaleX="140671" custScaleY="114562">
        <dgm:presLayoutVars>
          <dgm:bulletEnabled val="1"/>
        </dgm:presLayoutVars>
      </dgm:prSet>
      <dgm:spPr/>
      <dgm:t>
        <a:bodyPr/>
        <a:lstStyle/>
        <a:p>
          <a:endParaRPr lang="en-US"/>
        </a:p>
      </dgm:t>
    </dgm:pt>
    <dgm:pt modelId="{E296AA0D-2AF5-4D09-B2F1-BE1E640B647F}" type="pres">
      <dgm:prSet presAssocID="{902017A0-DAA7-4B53-B368-CE71B06E60C4}" presName="dummy" presStyleCnt="0"/>
      <dgm:spPr>
        <a:scene3d>
          <a:camera prst="orthographicFront"/>
          <a:lightRig rig="threePt" dir="t"/>
        </a:scene3d>
        <a:sp3d>
          <a:bevelT/>
        </a:sp3d>
      </dgm:spPr>
      <dgm:t>
        <a:bodyPr/>
        <a:lstStyle/>
        <a:p>
          <a:endParaRPr lang="en-US"/>
        </a:p>
      </dgm:t>
    </dgm:pt>
    <dgm:pt modelId="{4297A1D5-90B4-47CC-9F0F-3D907C054B31}" type="pres">
      <dgm:prSet presAssocID="{CFD69ED4-1FB5-444F-BCE6-CF3C5AEA8B47}" presName="sibTrans" presStyleLbl="sibTrans2D1" presStyleIdx="3" presStyleCnt="6"/>
      <dgm:spPr/>
      <dgm:t>
        <a:bodyPr/>
        <a:lstStyle/>
        <a:p>
          <a:endParaRPr lang="en-US"/>
        </a:p>
      </dgm:t>
    </dgm:pt>
    <dgm:pt modelId="{D90B9786-BAD6-44C5-B416-AFAEBCD86EA9}" type="pres">
      <dgm:prSet presAssocID="{EA790701-1D24-46A0-A7D9-7947CA82FCB7}" presName="node" presStyleLbl="node1" presStyleIdx="4" presStyleCnt="6" custScaleX="140671" custScaleY="103629">
        <dgm:presLayoutVars>
          <dgm:bulletEnabled val="1"/>
        </dgm:presLayoutVars>
      </dgm:prSet>
      <dgm:spPr/>
      <dgm:t>
        <a:bodyPr/>
        <a:lstStyle/>
        <a:p>
          <a:endParaRPr lang="en-US"/>
        </a:p>
      </dgm:t>
    </dgm:pt>
    <dgm:pt modelId="{04ED9726-0451-40FF-BA86-4A26AFB626CC}" type="pres">
      <dgm:prSet presAssocID="{EA790701-1D24-46A0-A7D9-7947CA82FCB7}" presName="dummy" presStyleCnt="0"/>
      <dgm:spPr>
        <a:scene3d>
          <a:camera prst="orthographicFront"/>
          <a:lightRig rig="threePt" dir="t"/>
        </a:scene3d>
        <a:sp3d>
          <a:bevelT/>
        </a:sp3d>
      </dgm:spPr>
      <dgm:t>
        <a:bodyPr/>
        <a:lstStyle/>
        <a:p>
          <a:endParaRPr lang="en-US"/>
        </a:p>
      </dgm:t>
    </dgm:pt>
    <dgm:pt modelId="{DC7767F1-C966-4B6F-B191-3EC0517A7C6B}" type="pres">
      <dgm:prSet presAssocID="{0DC920FF-D0A2-4CBA-B85A-7B8535B3646A}" presName="sibTrans" presStyleLbl="sibTrans2D1" presStyleIdx="4" presStyleCnt="6"/>
      <dgm:spPr/>
      <dgm:t>
        <a:bodyPr/>
        <a:lstStyle/>
        <a:p>
          <a:endParaRPr lang="en-US"/>
        </a:p>
      </dgm:t>
    </dgm:pt>
    <dgm:pt modelId="{E3F8F650-9745-43FB-B87D-51D949C1CA6D}" type="pres">
      <dgm:prSet presAssocID="{D3396853-EB04-41E8-9D3E-BD5F8D9D842E}" presName="node" presStyleLbl="node1" presStyleIdx="5" presStyleCnt="6" custScaleX="135107">
        <dgm:presLayoutVars>
          <dgm:bulletEnabled val="1"/>
        </dgm:presLayoutVars>
      </dgm:prSet>
      <dgm:spPr/>
      <dgm:t>
        <a:bodyPr/>
        <a:lstStyle/>
        <a:p>
          <a:endParaRPr lang="en-US"/>
        </a:p>
      </dgm:t>
    </dgm:pt>
    <dgm:pt modelId="{A679D0C5-9FFA-4B82-ABCE-0274F4DB7B05}" type="pres">
      <dgm:prSet presAssocID="{D3396853-EB04-41E8-9D3E-BD5F8D9D842E}" presName="dummy" presStyleCnt="0"/>
      <dgm:spPr>
        <a:scene3d>
          <a:camera prst="orthographicFront"/>
          <a:lightRig rig="threePt" dir="t"/>
        </a:scene3d>
        <a:sp3d>
          <a:bevelT/>
        </a:sp3d>
      </dgm:spPr>
      <dgm:t>
        <a:bodyPr/>
        <a:lstStyle/>
        <a:p>
          <a:endParaRPr lang="en-US"/>
        </a:p>
      </dgm:t>
    </dgm:pt>
    <dgm:pt modelId="{DEF56D63-9F8E-4462-8093-CE97434888F8}" type="pres">
      <dgm:prSet presAssocID="{DE857228-A74E-44DE-9C74-01E021632BD6}" presName="sibTrans" presStyleLbl="sibTrans2D1" presStyleIdx="5" presStyleCnt="6" custLinFactNeighborX="-1017" custLinFactNeighborY="-716"/>
      <dgm:spPr/>
      <dgm:t>
        <a:bodyPr/>
        <a:lstStyle/>
        <a:p>
          <a:endParaRPr lang="en-US"/>
        </a:p>
      </dgm:t>
    </dgm:pt>
  </dgm:ptLst>
  <dgm:cxnLst>
    <dgm:cxn modelId="{69C4B6CD-D4F0-473C-A593-B3F5D687B4A8}" srcId="{DE84EE2E-ED07-470E-BDE4-3602B0A20D46}" destId="{0EC215A8-01F3-4968-9E1D-E6803E01A617}" srcOrd="0" destOrd="0" parTransId="{894A576A-9AF7-4F39-A89F-759F4A9E9266}" sibTransId="{935BC294-5792-4381-915B-A6054BA10802}"/>
    <dgm:cxn modelId="{C19B8EE0-8267-4CE4-97B3-657370D26C7C}" type="presOf" srcId="{0E89F836-DDA8-473C-993D-B55E4B09ADA5}" destId="{B0AB9228-E9FD-45A7-BBF7-DAAF90175EBD}" srcOrd="0" destOrd="0" presId="urn:microsoft.com/office/officeart/2005/8/layout/radial6"/>
    <dgm:cxn modelId="{E3F95B6D-A646-4F0A-9CCD-E2F6D291F83C}" type="presOf" srcId="{654BA4B9-5585-491D-9915-685931185227}" destId="{23C7C0B4-708D-48C8-A35D-D1BDE6561985}" srcOrd="0" destOrd="0" presId="urn:microsoft.com/office/officeart/2005/8/layout/radial6"/>
    <dgm:cxn modelId="{B27DE2B8-0212-45F6-BF49-F6C6B34B9C11}" type="presOf" srcId="{935BC294-5792-4381-915B-A6054BA10802}" destId="{B54F2219-1D24-423C-A792-3DD0205E95C1}" srcOrd="0" destOrd="0" presId="urn:microsoft.com/office/officeart/2005/8/layout/radial6"/>
    <dgm:cxn modelId="{11EFD359-8621-402A-A7D8-FFF3C271D3BB}" srcId="{DE84EE2E-ED07-470E-BDE4-3602B0A20D46}" destId="{654BA4B9-5585-491D-9915-685931185227}" srcOrd="1" destOrd="0" parTransId="{0B3047E0-61E7-44A1-B0C0-F9D4D7FFBBBF}" sibTransId="{E55A38F2-948E-4F51-9245-96EFADDB169C}"/>
    <dgm:cxn modelId="{E8743FF4-C5FA-4070-9B84-F84B5FDA4F5B}" srcId="{DE84EE2E-ED07-470E-BDE4-3602B0A20D46}" destId="{D3396853-EB04-41E8-9D3E-BD5F8D9D842E}" srcOrd="5" destOrd="0" parTransId="{E25FE496-7B52-4E65-AA46-190D8690DD3F}" sibTransId="{DE857228-A74E-44DE-9C74-01E021632BD6}"/>
    <dgm:cxn modelId="{D688A995-A323-4892-A0E7-6ED34AAE2686}" type="presOf" srcId="{EA790701-1D24-46A0-A7D9-7947CA82FCB7}" destId="{D90B9786-BAD6-44C5-B416-AFAEBCD86EA9}" srcOrd="0" destOrd="0" presId="urn:microsoft.com/office/officeart/2005/8/layout/radial6"/>
    <dgm:cxn modelId="{6B3497EF-D81C-42BB-B464-BC1C2FECDE9B}" type="presOf" srcId="{D3396853-EB04-41E8-9D3E-BD5F8D9D842E}" destId="{E3F8F650-9745-43FB-B87D-51D949C1CA6D}" srcOrd="0" destOrd="0" presId="urn:microsoft.com/office/officeart/2005/8/layout/radial6"/>
    <dgm:cxn modelId="{6491CB59-89F6-4636-AD35-F358D466AE13}" type="presOf" srcId="{0EC215A8-01F3-4968-9E1D-E6803E01A617}" destId="{A07AB36B-710C-4C05-A0BE-C6FD9439536D}" srcOrd="0" destOrd="0" presId="urn:microsoft.com/office/officeart/2005/8/layout/radial6"/>
    <dgm:cxn modelId="{FA94CEA6-E1A5-4E4D-8BEE-39EBEF62E5F5}" type="presOf" srcId="{E55A38F2-948E-4F51-9245-96EFADDB169C}" destId="{84903DCB-432A-4836-ABA1-DDCA82FE271E}" srcOrd="0" destOrd="0" presId="urn:microsoft.com/office/officeart/2005/8/layout/radial6"/>
    <dgm:cxn modelId="{2A225282-06D8-4438-8E5E-7F12ACA4EF58}" srcId="{DE84EE2E-ED07-470E-BDE4-3602B0A20D46}" destId="{EA790701-1D24-46A0-A7D9-7947CA82FCB7}" srcOrd="4" destOrd="0" parTransId="{03AD1685-2048-43F0-8E0C-FF39B3F14183}" sibTransId="{0DC920FF-D0A2-4CBA-B85A-7B8535B3646A}"/>
    <dgm:cxn modelId="{E5EE858E-0322-47CE-987B-07448F145629}" type="presOf" srcId="{DE857228-A74E-44DE-9C74-01E021632BD6}" destId="{DEF56D63-9F8E-4462-8093-CE97434888F8}" srcOrd="0" destOrd="0" presId="urn:microsoft.com/office/officeart/2005/8/layout/radial6"/>
    <dgm:cxn modelId="{90B2F3DF-34DE-40C6-9217-9093FE4D3FFB}" type="presOf" srcId="{DE84EE2E-ED07-470E-BDE4-3602B0A20D46}" destId="{DBE2E5DE-817F-47BC-A79F-ED29C5E8EE18}" srcOrd="0" destOrd="0" presId="urn:microsoft.com/office/officeart/2005/8/layout/radial6"/>
    <dgm:cxn modelId="{32541A3B-572B-4448-8997-38767C816CF1}" srcId="{178A3D04-8003-4A14-97FD-1B3CC0B1C4E4}" destId="{DE84EE2E-ED07-470E-BDE4-3602B0A20D46}" srcOrd="0" destOrd="0" parTransId="{70050F0D-3170-4003-BB7C-65DB6165319A}" sibTransId="{DCAA2AB0-6651-40F2-A84B-685722571603}"/>
    <dgm:cxn modelId="{E1FDA9FC-55B9-482A-8A72-2ADA96A98A9E}" type="presOf" srcId="{71CDC1A7-4D4E-4455-B2CB-65F6BDA4B48E}" destId="{DF43577C-7FB1-434D-BB88-205FF714F55C}" srcOrd="0" destOrd="0" presId="urn:microsoft.com/office/officeart/2005/8/layout/radial6"/>
    <dgm:cxn modelId="{CC680561-EC88-439F-8E46-8AEE8894ED2F}" type="presOf" srcId="{CFD69ED4-1FB5-444F-BCE6-CF3C5AEA8B47}" destId="{4297A1D5-90B4-47CC-9F0F-3D907C054B31}" srcOrd="0" destOrd="0" presId="urn:microsoft.com/office/officeart/2005/8/layout/radial6"/>
    <dgm:cxn modelId="{A2A03872-C64D-4151-BE89-910E8B81DE92}" srcId="{DE84EE2E-ED07-470E-BDE4-3602B0A20D46}" destId="{0E89F836-DDA8-473C-993D-B55E4B09ADA5}" srcOrd="2" destOrd="0" parTransId="{A81F4D52-608D-49F0-8D58-56E8AA2A943C}" sibTransId="{71CDC1A7-4D4E-4455-B2CB-65F6BDA4B48E}"/>
    <dgm:cxn modelId="{5E9CFFC7-AF60-42E2-9DC0-C3F44705CB15}" type="presOf" srcId="{0DC920FF-D0A2-4CBA-B85A-7B8535B3646A}" destId="{DC7767F1-C966-4B6F-B191-3EC0517A7C6B}" srcOrd="0" destOrd="0" presId="urn:microsoft.com/office/officeart/2005/8/layout/radial6"/>
    <dgm:cxn modelId="{6636DC57-494E-4BA3-8172-6A11ED7CB002}" srcId="{DE84EE2E-ED07-470E-BDE4-3602B0A20D46}" destId="{902017A0-DAA7-4B53-B368-CE71B06E60C4}" srcOrd="3" destOrd="0" parTransId="{848403F9-6775-4951-976E-9FDC43E0F2DB}" sibTransId="{CFD69ED4-1FB5-444F-BCE6-CF3C5AEA8B47}"/>
    <dgm:cxn modelId="{4A37F57F-FD54-487B-B493-B18BE356D92D}" type="presOf" srcId="{178A3D04-8003-4A14-97FD-1B3CC0B1C4E4}" destId="{33610727-7DEE-4CD5-94D2-C120C4CE8CDE}" srcOrd="0" destOrd="0" presId="urn:microsoft.com/office/officeart/2005/8/layout/radial6"/>
    <dgm:cxn modelId="{FEC55B30-43D3-438B-85CA-F4B3133D59A4}" type="presOf" srcId="{902017A0-DAA7-4B53-B368-CE71B06E60C4}" destId="{3908048A-B91D-4A90-9A3B-5A15B2586076}" srcOrd="0" destOrd="0" presId="urn:microsoft.com/office/officeart/2005/8/layout/radial6"/>
    <dgm:cxn modelId="{ECD8DCC4-F06F-4497-A7BC-58DDB39F34E8}" type="presParOf" srcId="{33610727-7DEE-4CD5-94D2-C120C4CE8CDE}" destId="{DBE2E5DE-817F-47BC-A79F-ED29C5E8EE18}" srcOrd="0" destOrd="0" presId="urn:microsoft.com/office/officeart/2005/8/layout/radial6"/>
    <dgm:cxn modelId="{FAEDB2BE-BC73-40AC-B185-3D38249E8E26}" type="presParOf" srcId="{33610727-7DEE-4CD5-94D2-C120C4CE8CDE}" destId="{A07AB36B-710C-4C05-A0BE-C6FD9439536D}" srcOrd="1" destOrd="0" presId="urn:microsoft.com/office/officeart/2005/8/layout/radial6"/>
    <dgm:cxn modelId="{40937B74-7601-4AC5-BC5F-9F840D5F93BB}" type="presParOf" srcId="{33610727-7DEE-4CD5-94D2-C120C4CE8CDE}" destId="{9291D753-9F0D-4CB1-BD86-E18CE3C1CBA9}" srcOrd="2" destOrd="0" presId="urn:microsoft.com/office/officeart/2005/8/layout/radial6"/>
    <dgm:cxn modelId="{4D7C9F4B-FAFB-4262-AD26-3861B1EB1070}" type="presParOf" srcId="{33610727-7DEE-4CD5-94D2-C120C4CE8CDE}" destId="{B54F2219-1D24-423C-A792-3DD0205E95C1}" srcOrd="3" destOrd="0" presId="urn:microsoft.com/office/officeart/2005/8/layout/radial6"/>
    <dgm:cxn modelId="{FC299865-ED9F-4E2E-B1A1-8A2F1D72FC1A}" type="presParOf" srcId="{33610727-7DEE-4CD5-94D2-C120C4CE8CDE}" destId="{23C7C0B4-708D-48C8-A35D-D1BDE6561985}" srcOrd="4" destOrd="0" presId="urn:microsoft.com/office/officeart/2005/8/layout/radial6"/>
    <dgm:cxn modelId="{A85BBC41-91C4-4D8F-A232-40D234A6EFDF}" type="presParOf" srcId="{33610727-7DEE-4CD5-94D2-C120C4CE8CDE}" destId="{985848C4-8D93-4ECA-A645-C9EE8EABAF8E}" srcOrd="5" destOrd="0" presId="urn:microsoft.com/office/officeart/2005/8/layout/radial6"/>
    <dgm:cxn modelId="{89443CB2-C3F6-46F9-A07D-4C4628E743BD}" type="presParOf" srcId="{33610727-7DEE-4CD5-94D2-C120C4CE8CDE}" destId="{84903DCB-432A-4836-ABA1-DDCA82FE271E}" srcOrd="6" destOrd="0" presId="urn:microsoft.com/office/officeart/2005/8/layout/radial6"/>
    <dgm:cxn modelId="{CB241C6E-5920-407B-8C1D-0831A3EDD167}" type="presParOf" srcId="{33610727-7DEE-4CD5-94D2-C120C4CE8CDE}" destId="{B0AB9228-E9FD-45A7-BBF7-DAAF90175EBD}" srcOrd="7" destOrd="0" presId="urn:microsoft.com/office/officeart/2005/8/layout/radial6"/>
    <dgm:cxn modelId="{82A3203E-1665-4810-A415-7482DAB3C63F}" type="presParOf" srcId="{33610727-7DEE-4CD5-94D2-C120C4CE8CDE}" destId="{1A48CD24-A67E-4759-B348-0849BA24E960}" srcOrd="8" destOrd="0" presId="urn:microsoft.com/office/officeart/2005/8/layout/radial6"/>
    <dgm:cxn modelId="{7238F8BD-C010-4F5A-AB1C-47A2661F9CF3}" type="presParOf" srcId="{33610727-7DEE-4CD5-94D2-C120C4CE8CDE}" destId="{DF43577C-7FB1-434D-BB88-205FF714F55C}" srcOrd="9" destOrd="0" presId="urn:microsoft.com/office/officeart/2005/8/layout/radial6"/>
    <dgm:cxn modelId="{22B272BD-1D86-4C8B-A08E-E622A9722B99}" type="presParOf" srcId="{33610727-7DEE-4CD5-94D2-C120C4CE8CDE}" destId="{3908048A-B91D-4A90-9A3B-5A15B2586076}" srcOrd="10" destOrd="0" presId="urn:microsoft.com/office/officeart/2005/8/layout/radial6"/>
    <dgm:cxn modelId="{1C7E4AD1-EF1F-420D-8B09-130F6929EE94}" type="presParOf" srcId="{33610727-7DEE-4CD5-94D2-C120C4CE8CDE}" destId="{E296AA0D-2AF5-4D09-B2F1-BE1E640B647F}" srcOrd="11" destOrd="0" presId="urn:microsoft.com/office/officeart/2005/8/layout/radial6"/>
    <dgm:cxn modelId="{14F0BFC3-352D-46BA-AE02-040F4C80CF95}" type="presParOf" srcId="{33610727-7DEE-4CD5-94D2-C120C4CE8CDE}" destId="{4297A1D5-90B4-47CC-9F0F-3D907C054B31}" srcOrd="12" destOrd="0" presId="urn:microsoft.com/office/officeart/2005/8/layout/radial6"/>
    <dgm:cxn modelId="{D43C1CC2-67A3-458A-927D-AF7B1BD603F3}" type="presParOf" srcId="{33610727-7DEE-4CD5-94D2-C120C4CE8CDE}" destId="{D90B9786-BAD6-44C5-B416-AFAEBCD86EA9}" srcOrd="13" destOrd="0" presId="urn:microsoft.com/office/officeart/2005/8/layout/radial6"/>
    <dgm:cxn modelId="{87713C39-07DD-44AB-9FC4-C08DBD6C7067}" type="presParOf" srcId="{33610727-7DEE-4CD5-94D2-C120C4CE8CDE}" destId="{04ED9726-0451-40FF-BA86-4A26AFB626CC}" srcOrd="14" destOrd="0" presId="urn:microsoft.com/office/officeart/2005/8/layout/radial6"/>
    <dgm:cxn modelId="{D10FC3A2-4770-4BBA-B203-C3AE312EAB94}" type="presParOf" srcId="{33610727-7DEE-4CD5-94D2-C120C4CE8CDE}" destId="{DC7767F1-C966-4B6F-B191-3EC0517A7C6B}" srcOrd="15" destOrd="0" presId="urn:microsoft.com/office/officeart/2005/8/layout/radial6"/>
    <dgm:cxn modelId="{6D896107-4641-4168-B09A-92514D5CBF97}" type="presParOf" srcId="{33610727-7DEE-4CD5-94D2-C120C4CE8CDE}" destId="{E3F8F650-9745-43FB-B87D-51D949C1CA6D}" srcOrd="16" destOrd="0" presId="urn:microsoft.com/office/officeart/2005/8/layout/radial6"/>
    <dgm:cxn modelId="{449A7770-4223-461B-B6FD-90CC4C61C71E}" type="presParOf" srcId="{33610727-7DEE-4CD5-94D2-C120C4CE8CDE}" destId="{A679D0C5-9FFA-4B82-ABCE-0274F4DB7B05}" srcOrd="17" destOrd="0" presId="urn:microsoft.com/office/officeart/2005/8/layout/radial6"/>
    <dgm:cxn modelId="{7493817B-D286-4904-B0DC-1A62129F2F27}" type="presParOf" srcId="{33610727-7DEE-4CD5-94D2-C120C4CE8CDE}" destId="{DEF56D63-9F8E-4462-8093-CE97434888F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56D63-9F8E-4462-8093-CE97434888F8}">
      <dsp:nvSpPr>
        <dsp:cNvPr id="0" name=""/>
        <dsp:cNvSpPr/>
      </dsp:nvSpPr>
      <dsp:spPr>
        <a:xfrm>
          <a:off x="1097929" y="380302"/>
          <a:ext cx="3209338" cy="3209338"/>
        </a:xfrm>
        <a:prstGeom prst="blockArc">
          <a:avLst>
            <a:gd name="adj1" fmla="val 12690883"/>
            <a:gd name="adj2" fmla="val 16383756"/>
            <a:gd name="adj3" fmla="val 4515"/>
          </a:avLst>
        </a:prstGeom>
        <a:solidFill>
          <a:srgbClr val="FF000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C7767F1-C966-4B6F-B191-3EC0517A7C6B}">
      <dsp:nvSpPr>
        <dsp:cNvPr id="0" name=""/>
        <dsp:cNvSpPr/>
      </dsp:nvSpPr>
      <dsp:spPr>
        <a:xfrm>
          <a:off x="1151772" y="367649"/>
          <a:ext cx="3209338" cy="3209338"/>
        </a:xfrm>
        <a:prstGeom prst="blockArc">
          <a:avLst>
            <a:gd name="adj1" fmla="val 9000000"/>
            <a:gd name="adj2" fmla="val 12600000"/>
            <a:gd name="adj3" fmla="val 4515"/>
          </a:avLst>
        </a:prstGeom>
        <a:solidFill>
          <a:srgbClr val="00B0F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4297A1D5-90B4-47CC-9F0F-3D907C054B31}">
      <dsp:nvSpPr>
        <dsp:cNvPr id="0" name=""/>
        <dsp:cNvSpPr/>
      </dsp:nvSpPr>
      <dsp:spPr>
        <a:xfrm>
          <a:off x="1151772" y="367649"/>
          <a:ext cx="3209338" cy="3209338"/>
        </a:xfrm>
        <a:prstGeom prst="blockArc">
          <a:avLst>
            <a:gd name="adj1" fmla="val 5400000"/>
            <a:gd name="adj2" fmla="val 9000000"/>
            <a:gd name="adj3" fmla="val 4515"/>
          </a:avLst>
        </a:prstGeom>
        <a:solidFill>
          <a:srgbClr val="7030A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F43577C-7FB1-434D-BB88-205FF714F55C}">
      <dsp:nvSpPr>
        <dsp:cNvPr id="0" name=""/>
        <dsp:cNvSpPr/>
      </dsp:nvSpPr>
      <dsp:spPr>
        <a:xfrm>
          <a:off x="1158224" y="345158"/>
          <a:ext cx="3209338" cy="3209338"/>
        </a:xfrm>
        <a:prstGeom prst="blockArc">
          <a:avLst>
            <a:gd name="adj1" fmla="val 1789030"/>
            <a:gd name="adj2" fmla="val 5485688"/>
            <a:gd name="adj3" fmla="val 4515"/>
          </a:avLst>
        </a:prstGeom>
        <a:solidFill>
          <a:srgbClr val="F68508"/>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4903DCB-432A-4836-ABA1-DDCA82FE271E}">
      <dsp:nvSpPr>
        <dsp:cNvPr id="0" name=""/>
        <dsp:cNvSpPr/>
      </dsp:nvSpPr>
      <dsp:spPr>
        <a:xfrm>
          <a:off x="1157770" y="428954"/>
          <a:ext cx="3209338" cy="3209338"/>
        </a:xfrm>
        <a:prstGeom prst="blockArc">
          <a:avLst>
            <a:gd name="adj1" fmla="val 19643421"/>
            <a:gd name="adj2" fmla="val 1637261"/>
            <a:gd name="adj3" fmla="val 4515"/>
          </a:avLst>
        </a:prstGeom>
        <a:solidFill>
          <a:srgbClr val="00B05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B54F2219-1D24-423C-A792-3DD0205E95C1}">
      <dsp:nvSpPr>
        <dsp:cNvPr id="0" name=""/>
        <dsp:cNvSpPr/>
      </dsp:nvSpPr>
      <dsp:spPr>
        <a:xfrm>
          <a:off x="1142043" y="403852"/>
          <a:ext cx="3209338" cy="3209338"/>
        </a:xfrm>
        <a:prstGeom prst="blockArc">
          <a:avLst>
            <a:gd name="adj1" fmla="val 16358573"/>
            <a:gd name="adj2" fmla="val 19708346"/>
            <a:gd name="adj3" fmla="val 4515"/>
          </a:avLst>
        </a:prstGeom>
        <a:solidFill>
          <a:srgbClr val="0070C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BE2E5DE-817F-47BC-A79F-ED29C5E8EE18}">
      <dsp:nvSpPr>
        <dsp:cNvPr id="0" name=""/>
        <dsp:cNvSpPr/>
      </dsp:nvSpPr>
      <dsp:spPr>
        <a:xfrm>
          <a:off x="2057388" y="1219185"/>
          <a:ext cx="1437382" cy="1437382"/>
        </a:xfrm>
        <a:prstGeom prst="ellipse">
          <a:avLst/>
        </a:prstGeom>
        <a:gradFill flip="none" rotWithShape="1">
          <a:gsLst>
            <a:gs pos="0">
              <a:srgbClr val="FF0000"/>
            </a:gs>
            <a:gs pos="0">
              <a:srgbClr val="FFFF00"/>
            </a:gs>
            <a:gs pos="100000">
              <a:srgbClr val="FFFF00"/>
            </a:gs>
          </a:gsLst>
          <a:lin ang="2700000" scaled="1"/>
          <a:tileRect/>
        </a:gra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i="1" kern="1200" dirty="0" smtClean="0">
              <a:solidFill>
                <a:schemeClr val="bg1">
                  <a:lumMod val="50000"/>
                </a:schemeClr>
              </a:solidFill>
              <a:latin typeface="Comic Sans MS" pitchFamily="66" charset="0"/>
            </a:rPr>
            <a:t>Themes</a:t>
          </a:r>
          <a:endParaRPr lang="en-US" sz="2000" i="1" kern="1200" dirty="0">
            <a:solidFill>
              <a:schemeClr val="bg1">
                <a:lumMod val="50000"/>
              </a:schemeClr>
            </a:solidFill>
            <a:latin typeface="Comic Sans MS" pitchFamily="66" charset="0"/>
          </a:endParaRPr>
        </a:p>
      </dsp:txBody>
      <dsp:txXfrm>
        <a:off x="2267888" y="1429685"/>
        <a:ext cx="1016382" cy="1016382"/>
      </dsp:txXfrm>
    </dsp:sp>
    <dsp:sp modelId="{A07AB36B-710C-4C05-A0BE-C6FD9439536D}">
      <dsp:nvSpPr>
        <dsp:cNvPr id="0" name=""/>
        <dsp:cNvSpPr/>
      </dsp:nvSpPr>
      <dsp:spPr>
        <a:xfrm>
          <a:off x="1992262" y="63992"/>
          <a:ext cx="1653545" cy="755500"/>
        </a:xfrm>
        <a:prstGeom prst="ellipse">
          <a:avLst/>
        </a:prstGeom>
        <a:solidFill>
          <a:srgbClr val="0070C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FF"/>
              </a:solidFill>
            </a:rPr>
            <a:t>Loss of Innocence</a:t>
          </a:r>
          <a:endParaRPr lang="en-US" sz="1800" b="1" kern="1200" dirty="0">
            <a:solidFill>
              <a:srgbClr val="FFFFFF"/>
            </a:solidFill>
          </a:endParaRPr>
        </a:p>
      </dsp:txBody>
      <dsp:txXfrm>
        <a:off x="2234418" y="174632"/>
        <a:ext cx="1169233" cy="534220"/>
      </dsp:txXfrm>
    </dsp:sp>
    <dsp:sp modelId="{23C7C0B4-708D-48C8-A35D-D1BDE6561985}">
      <dsp:nvSpPr>
        <dsp:cNvPr id="0" name=""/>
        <dsp:cNvSpPr/>
      </dsp:nvSpPr>
      <dsp:spPr>
        <a:xfrm>
          <a:off x="3432543" y="775310"/>
          <a:ext cx="1302192" cy="826113"/>
        </a:xfrm>
        <a:prstGeom prst="ellipse">
          <a:avLst/>
        </a:prstGeom>
        <a:solidFill>
          <a:srgbClr val="00B05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rPr>
            <a:t>Truths of War</a:t>
          </a:r>
          <a:endParaRPr lang="en-US" sz="1600" b="1" kern="1200" dirty="0">
            <a:solidFill>
              <a:srgbClr val="FFFFFF"/>
            </a:solidFill>
          </a:endParaRPr>
        </a:p>
      </dsp:txBody>
      <dsp:txXfrm>
        <a:off x="3623245" y="896291"/>
        <a:ext cx="920788" cy="584151"/>
      </dsp:txXfrm>
    </dsp:sp>
    <dsp:sp modelId="{B0AB9228-E9FD-45A7-BBF7-DAAF90175EBD}">
      <dsp:nvSpPr>
        <dsp:cNvPr id="0" name=""/>
        <dsp:cNvSpPr/>
      </dsp:nvSpPr>
      <dsp:spPr>
        <a:xfrm>
          <a:off x="3469448" y="2136846"/>
          <a:ext cx="1373790" cy="1231689"/>
        </a:xfrm>
        <a:prstGeom prst="ellipse">
          <a:avLst/>
        </a:prstGeom>
        <a:solidFill>
          <a:srgbClr val="F68508"/>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rPr>
            <a:t>Hopes, Dreams, Plans</a:t>
          </a:r>
          <a:endParaRPr lang="en-US" sz="1600" b="1" kern="1200" dirty="0">
            <a:solidFill>
              <a:srgbClr val="FFFFFF"/>
            </a:solidFill>
          </a:endParaRPr>
        </a:p>
      </dsp:txBody>
      <dsp:txXfrm>
        <a:off x="3670635" y="2317223"/>
        <a:ext cx="971416" cy="870935"/>
      </dsp:txXfrm>
    </dsp:sp>
    <dsp:sp modelId="{3908048A-B91D-4A90-9A3B-5A15B2586076}">
      <dsp:nvSpPr>
        <dsp:cNvPr id="0" name=""/>
        <dsp:cNvSpPr/>
      </dsp:nvSpPr>
      <dsp:spPr>
        <a:xfrm>
          <a:off x="2048749" y="2964423"/>
          <a:ext cx="1415385" cy="1152685"/>
        </a:xfrm>
        <a:prstGeom prst="ellipse">
          <a:avLst/>
        </a:prstGeom>
        <a:solidFill>
          <a:srgbClr val="7030A0"/>
        </a:solidFill>
        <a:ln w="19050" cap="flat" cmpd="sng" algn="ctr">
          <a:solidFill>
            <a:srgbClr val="7030A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rPr>
            <a:t>Sacrifice</a:t>
          </a:r>
        </a:p>
      </dsp:txBody>
      <dsp:txXfrm>
        <a:off x="2256027" y="3133230"/>
        <a:ext cx="1000829" cy="815071"/>
      </dsp:txXfrm>
    </dsp:sp>
    <dsp:sp modelId="{D90B9786-BAD6-44C5-B416-AFAEBCD86EA9}">
      <dsp:nvSpPr>
        <dsp:cNvPr id="0" name=""/>
        <dsp:cNvSpPr/>
      </dsp:nvSpPr>
      <dsp:spPr>
        <a:xfrm>
          <a:off x="690434" y="2235202"/>
          <a:ext cx="1415385" cy="1042681"/>
        </a:xfrm>
        <a:prstGeom prst="ellipse">
          <a:avLst/>
        </a:prstGeom>
        <a:solidFill>
          <a:srgbClr val="00B0F0"/>
        </a:solidFill>
        <a:ln w="1905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Primitiveness</a:t>
          </a:r>
        </a:p>
      </dsp:txBody>
      <dsp:txXfrm>
        <a:off x="897712" y="2387899"/>
        <a:ext cx="1000829" cy="737287"/>
      </dsp:txXfrm>
    </dsp:sp>
    <dsp:sp modelId="{E3F8F650-9745-43FB-B87D-51D949C1CA6D}">
      <dsp:nvSpPr>
        <dsp:cNvPr id="0" name=""/>
        <dsp:cNvSpPr/>
      </dsp:nvSpPr>
      <dsp:spPr>
        <a:xfrm>
          <a:off x="718425" y="685011"/>
          <a:ext cx="1359402" cy="1006167"/>
        </a:xfrm>
        <a:prstGeom prst="ellipse">
          <a:avLst/>
        </a:prstGeom>
        <a:solidFill>
          <a:srgbClr val="FF000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FFFFFF"/>
              </a:solidFill>
            </a:rPr>
            <a:t>Death</a:t>
          </a:r>
          <a:endParaRPr lang="en-US" sz="1600" b="0" kern="1200" dirty="0">
            <a:solidFill>
              <a:srgbClr val="FFFFFF"/>
            </a:solidFill>
          </a:endParaRPr>
        </a:p>
      </dsp:txBody>
      <dsp:txXfrm>
        <a:off x="917505" y="832361"/>
        <a:ext cx="961242" cy="71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56D63-9F8E-4462-8093-CE97434888F8}">
      <dsp:nvSpPr>
        <dsp:cNvPr id="0" name=""/>
        <dsp:cNvSpPr/>
      </dsp:nvSpPr>
      <dsp:spPr>
        <a:xfrm>
          <a:off x="1119133" y="344671"/>
          <a:ext cx="3209338" cy="3209338"/>
        </a:xfrm>
        <a:prstGeom prst="blockArc">
          <a:avLst>
            <a:gd name="adj1" fmla="val 12600000"/>
            <a:gd name="adj2" fmla="val 16200000"/>
            <a:gd name="adj3" fmla="val 4515"/>
          </a:avLst>
        </a:prstGeom>
        <a:solidFill>
          <a:srgbClr val="FF000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C7767F1-C966-4B6F-B191-3EC0517A7C6B}">
      <dsp:nvSpPr>
        <dsp:cNvPr id="0" name=""/>
        <dsp:cNvSpPr/>
      </dsp:nvSpPr>
      <dsp:spPr>
        <a:xfrm>
          <a:off x="1151772" y="367649"/>
          <a:ext cx="3209338" cy="3209338"/>
        </a:xfrm>
        <a:prstGeom prst="blockArc">
          <a:avLst>
            <a:gd name="adj1" fmla="val 9000000"/>
            <a:gd name="adj2" fmla="val 12600000"/>
            <a:gd name="adj3" fmla="val 4515"/>
          </a:avLst>
        </a:prstGeom>
        <a:solidFill>
          <a:srgbClr val="00B0F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4297A1D5-90B4-47CC-9F0F-3D907C054B31}">
      <dsp:nvSpPr>
        <dsp:cNvPr id="0" name=""/>
        <dsp:cNvSpPr/>
      </dsp:nvSpPr>
      <dsp:spPr>
        <a:xfrm>
          <a:off x="1151772" y="367649"/>
          <a:ext cx="3209338" cy="3209338"/>
        </a:xfrm>
        <a:prstGeom prst="blockArc">
          <a:avLst>
            <a:gd name="adj1" fmla="val 5400000"/>
            <a:gd name="adj2" fmla="val 9000000"/>
            <a:gd name="adj3" fmla="val 4515"/>
          </a:avLst>
        </a:prstGeom>
        <a:solidFill>
          <a:srgbClr val="7030A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F43577C-7FB1-434D-BB88-205FF714F55C}">
      <dsp:nvSpPr>
        <dsp:cNvPr id="0" name=""/>
        <dsp:cNvSpPr/>
      </dsp:nvSpPr>
      <dsp:spPr>
        <a:xfrm>
          <a:off x="1158224" y="345158"/>
          <a:ext cx="3209338" cy="3209338"/>
        </a:xfrm>
        <a:prstGeom prst="blockArc">
          <a:avLst>
            <a:gd name="adj1" fmla="val 1789030"/>
            <a:gd name="adj2" fmla="val 5485688"/>
            <a:gd name="adj3" fmla="val 4515"/>
          </a:avLst>
        </a:prstGeom>
        <a:solidFill>
          <a:srgbClr val="F68508"/>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4903DCB-432A-4836-ABA1-DDCA82FE271E}">
      <dsp:nvSpPr>
        <dsp:cNvPr id="0" name=""/>
        <dsp:cNvSpPr/>
      </dsp:nvSpPr>
      <dsp:spPr>
        <a:xfrm>
          <a:off x="1157770" y="428954"/>
          <a:ext cx="3209338" cy="3209338"/>
        </a:xfrm>
        <a:prstGeom prst="blockArc">
          <a:avLst>
            <a:gd name="adj1" fmla="val 19643421"/>
            <a:gd name="adj2" fmla="val 1637261"/>
            <a:gd name="adj3" fmla="val 4515"/>
          </a:avLst>
        </a:prstGeom>
        <a:solidFill>
          <a:srgbClr val="00B05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B54F2219-1D24-423C-A792-3DD0205E95C1}">
      <dsp:nvSpPr>
        <dsp:cNvPr id="0" name=""/>
        <dsp:cNvSpPr/>
      </dsp:nvSpPr>
      <dsp:spPr>
        <a:xfrm>
          <a:off x="1120315" y="367334"/>
          <a:ext cx="3209338" cy="3209338"/>
        </a:xfrm>
        <a:prstGeom prst="blockArc">
          <a:avLst>
            <a:gd name="adj1" fmla="val 16268952"/>
            <a:gd name="adj2" fmla="val 19801486"/>
            <a:gd name="adj3" fmla="val 4515"/>
          </a:avLst>
        </a:prstGeom>
        <a:solidFill>
          <a:srgbClr val="0070C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BE2E5DE-817F-47BC-A79F-ED29C5E8EE18}">
      <dsp:nvSpPr>
        <dsp:cNvPr id="0" name=""/>
        <dsp:cNvSpPr/>
      </dsp:nvSpPr>
      <dsp:spPr>
        <a:xfrm>
          <a:off x="2057388" y="1219185"/>
          <a:ext cx="1437382" cy="1437382"/>
        </a:xfrm>
        <a:prstGeom prst="ellipse">
          <a:avLst/>
        </a:prstGeom>
        <a:gradFill flip="none" rotWithShape="1">
          <a:gsLst>
            <a:gs pos="0">
              <a:srgbClr val="FF0000"/>
            </a:gs>
            <a:gs pos="0">
              <a:srgbClr val="FFFF00"/>
            </a:gs>
            <a:gs pos="100000">
              <a:srgbClr val="FFFF00"/>
            </a:gs>
          </a:gsLst>
          <a:lin ang="2700000" scaled="1"/>
          <a:tileRect/>
        </a:gra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i="1" kern="1200" dirty="0" smtClean="0">
              <a:solidFill>
                <a:schemeClr val="bg1">
                  <a:lumMod val="50000"/>
                </a:schemeClr>
              </a:solidFill>
              <a:latin typeface="Comic Sans MS" pitchFamily="66" charset="0"/>
            </a:rPr>
            <a:t>Themes</a:t>
          </a:r>
          <a:endParaRPr lang="en-US" sz="2000" i="1" kern="1200" dirty="0">
            <a:solidFill>
              <a:schemeClr val="bg1">
                <a:lumMod val="50000"/>
              </a:schemeClr>
            </a:solidFill>
            <a:latin typeface="Comic Sans MS" pitchFamily="66" charset="0"/>
          </a:endParaRPr>
        </a:p>
      </dsp:txBody>
      <dsp:txXfrm>
        <a:off x="2267888" y="1429685"/>
        <a:ext cx="1016382" cy="1016382"/>
      </dsp:txXfrm>
    </dsp:sp>
    <dsp:sp modelId="{A07AB36B-710C-4C05-A0BE-C6FD9439536D}">
      <dsp:nvSpPr>
        <dsp:cNvPr id="0" name=""/>
        <dsp:cNvSpPr/>
      </dsp:nvSpPr>
      <dsp:spPr>
        <a:xfrm>
          <a:off x="1929669" y="26121"/>
          <a:ext cx="1653545" cy="755500"/>
        </a:xfrm>
        <a:prstGeom prst="ellipse">
          <a:avLst/>
        </a:prstGeom>
        <a:solidFill>
          <a:srgbClr val="0070C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FF"/>
              </a:solidFill>
            </a:rPr>
            <a:t>Loss of Innocence</a:t>
          </a:r>
          <a:endParaRPr lang="en-US" sz="1800" b="1" kern="1200" dirty="0">
            <a:solidFill>
              <a:srgbClr val="FFFFFF"/>
            </a:solidFill>
          </a:endParaRPr>
        </a:p>
      </dsp:txBody>
      <dsp:txXfrm>
        <a:off x="2171825" y="136761"/>
        <a:ext cx="1169233" cy="534220"/>
      </dsp:txXfrm>
    </dsp:sp>
    <dsp:sp modelId="{23C7C0B4-708D-48C8-A35D-D1BDE6561985}">
      <dsp:nvSpPr>
        <dsp:cNvPr id="0" name=""/>
        <dsp:cNvSpPr/>
      </dsp:nvSpPr>
      <dsp:spPr>
        <a:xfrm>
          <a:off x="3432543" y="775310"/>
          <a:ext cx="1302192" cy="826113"/>
        </a:xfrm>
        <a:prstGeom prst="ellipse">
          <a:avLst/>
        </a:prstGeom>
        <a:solidFill>
          <a:srgbClr val="00B05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rPr>
            <a:t>Truths of War</a:t>
          </a:r>
          <a:endParaRPr lang="en-US" sz="1600" b="1" kern="1200" dirty="0">
            <a:solidFill>
              <a:srgbClr val="FFFFFF"/>
            </a:solidFill>
          </a:endParaRPr>
        </a:p>
      </dsp:txBody>
      <dsp:txXfrm>
        <a:off x="3623245" y="896291"/>
        <a:ext cx="920788" cy="584151"/>
      </dsp:txXfrm>
    </dsp:sp>
    <dsp:sp modelId="{B0AB9228-E9FD-45A7-BBF7-DAAF90175EBD}">
      <dsp:nvSpPr>
        <dsp:cNvPr id="0" name=""/>
        <dsp:cNvSpPr/>
      </dsp:nvSpPr>
      <dsp:spPr>
        <a:xfrm>
          <a:off x="3469448" y="2136846"/>
          <a:ext cx="1373790" cy="1231689"/>
        </a:xfrm>
        <a:prstGeom prst="ellipse">
          <a:avLst/>
        </a:prstGeom>
        <a:solidFill>
          <a:srgbClr val="F68508"/>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rPr>
            <a:t>Hopes, Dreams, Plans</a:t>
          </a:r>
          <a:endParaRPr lang="en-US" sz="1600" b="1" kern="1200" dirty="0">
            <a:solidFill>
              <a:srgbClr val="FFFFFF"/>
            </a:solidFill>
          </a:endParaRPr>
        </a:p>
      </dsp:txBody>
      <dsp:txXfrm>
        <a:off x="3670635" y="2317223"/>
        <a:ext cx="971416" cy="870935"/>
      </dsp:txXfrm>
    </dsp:sp>
    <dsp:sp modelId="{3908048A-B91D-4A90-9A3B-5A15B2586076}">
      <dsp:nvSpPr>
        <dsp:cNvPr id="0" name=""/>
        <dsp:cNvSpPr/>
      </dsp:nvSpPr>
      <dsp:spPr>
        <a:xfrm>
          <a:off x="2048749" y="2964423"/>
          <a:ext cx="1415385" cy="1152685"/>
        </a:xfrm>
        <a:prstGeom prst="ellipse">
          <a:avLst/>
        </a:prstGeom>
        <a:solidFill>
          <a:srgbClr val="7030A0"/>
        </a:solidFill>
        <a:ln w="19050" cap="flat" cmpd="sng" algn="ctr">
          <a:solidFill>
            <a:srgbClr val="7030A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rPr>
            <a:t>Sacrifice</a:t>
          </a:r>
        </a:p>
      </dsp:txBody>
      <dsp:txXfrm>
        <a:off x="2256027" y="3133230"/>
        <a:ext cx="1000829" cy="815071"/>
      </dsp:txXfrm>
    </dsp:sp>
    <dsp:sp modelId="{D90B9786-BAD6-44C5-B416-AFAEBCD86EA9}">
      <dsp:nvSpPr>
        <dsp:cNvPr id="0" name=""/>
        <dsp:cNvSpPr/>
      </dsp:nvSpPr>
      <dsp:spPr>
        <a:xfrm>
          <a:off x="690434" y="2235202"/>
          <a:ext cx="1415385" cy="1042681"/>
        </a:xfrm>
        <a:prstGeom prst="ellipse">
          <a:avLst/>
        </a:prstGeom>
        <a:solidFill>
          <a:srgbClr val="00B0F0"/>
        </a:solidFill>
        <a:ln w="1905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FF"/>
              </a:solidFill>
            </a:rPr>
            <a:t>Primitiveness</a:t>
          </a:r>
        </a:p>
      </dsp:txBody>
      <dsp:txXfrm>
        <a:off x="897712" y="2387899"/>
        <a:ext cx="1000829" cy="737287"/>
      </dsp:txXfrm>
    </dsp:sp>
    <dsp:sp modelId="{E3F8F650-9745-43FB-B87D-51D949C1CA6D}">
      <dsp:nvSpPr>
        <dsp:cNvPr id="0" name=""/>
        <dsp:cNvSpPr/>
      </dsp:nvSpPr>
      <dsp:spPr>
        <a:xfrm>
          <a:off x="718425" y="685011"/>
          <a:ext cx="1359402" cy="1006167"/>
        </a:xfrm>
        <a:prstGeom prst="ellipse">
          <a:avLst/>
        </a:prstGeom>
        <a:solidFill>
          <a:srgbClr val="FF0000"/>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FFFFFF"/>
              </a:solidFill>
            </a:rPr>
            <a:t>Death</a:t>
          </a:r>
          <a:endParaRPr lang="en-US" sz="1600" b="0" kern="1200" dirty="0">
            <a:solidFill>
              <a:srgbClr val="FFFFFF"/>
            </a:solidFill>
          </a:endParaRPr>
        </a:p>
      </dsp:txBody>
      <dsp:txXfrm>
        <a:off x="917505" y="832361"/>
        <a:ext cx="961242" cy="7114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976D1-C760-43CE-8CE0-51CE3BC0BC26}" type="datetimeFigureOut">
              <a:rPr lang="en-US" smtClean="0"/>
              <a:t>5/19/16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83D0D-F55F-42C3-856D-A79154326D1E}" type="slidenum">
              <a:rPr lang="en-US" smtClean="0"/>
              <a:t>‹#›</a:t>
            </a:fld>
            <a:endParaRPr lang="en-US"/>
          </a:p>
        </p:txBody>
      </p:sp>
    </p:spTree>
    <p:extLst>
      <p:ext uri="{BB962C8B-B14F-4D97-AF65-F5344CB8AC3E}">
        <p14:creationId xmlns:p14="http://schemas.microsoft.com/office/powerpoint/2010/main" val="321336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F83D0D-F55F-42C3-856D-A79154326D1E}" type="slidenum">
              <a:rPr lang="en-US" smtClean="0"/>
              <a:t>1</a:t>
            </a:fld>
            <a:endParaRPr lang="en-US"/>
          </a:p>
        </p:txBody>
      </p:sp>
    </p:spTree>
    <p:extLst>
      <p:ext uri="{BB962C8B-B14F-4D97-AF65-F5344CB8AC3E}">
        <p14:creationId xmlns:p14="http://schemas.microsoft.com/office/powerpoint/2010/main" val="156348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4BB85-FE21-4C02-BD51-D089F722EF2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239504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4BB85-FE21-4C02-BD51-D089F722EF2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300726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4BB85-FE21-4C02-BD51-D089F722EF2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392799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17" name="Footer Placeholder 16"/>
          <p:cNvSpPr>
            <a:spLocks noGrp="1"/>
          </p:cNvSpPr>
          <p:nvPr>
            <p:ph type="ftr" sz="quarter" idx="11"/>
          </p:nvPr>
        </p:nvSpPr>
        <p:spPr/>
        <p:txBody>
          <a:bodyPr/>
          <a:lstStyle>
            <a:extLst/>
          </a:lstStyle>
          <a:p>
            <a:endParaRPr lang="en-US">
              <a:solidFill>
                <a:srgbClr val="B8AF97"/>
              </a:solidFill>
            </a:endParaRPr>
          </a:p>
        </p:txBody>
      </p:sp>
      <p:sp>
        <p:nvSpPr>
          <p:cNvPr id="29" name="Slide Number Placeholder 28"/>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Tree>
    <p:extLst>
      <p:ext uri="{BB962C8B-B14F-4D97-AF65-F5344CB8AC3E}">
        <p14:creationId xmlns:p14="http://schemas.microsoft.com/office/powerpoint/2010/main" val="2355219525"/>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5" name="Footer Placeholder 4"/>
          <p:cNvSpPr>
            <a:spLocks noGrp="1"/>
          </p:cNvSpPr>
          <p:nvPr>
            <p:ph type="ftr" sz="quarter" idx="11"/>
          </p:nvPr>
        </p:nvSpPr>
        <p:spPr/>
        <p:txBody>
          <a:bodyPr/>
          <a:lstStyle>
            <a:extLst/>
          </a:lstStyle>
          <a:p>
            <a:endParaRPr lang="en-US">
              <a:solidFill>
                <a:srgbClr val="B8AF97"/>
              </a:solidFill>
            </a:endParaRPr>
          </a:p>
        </p:txBody>
      </p:sp>
      <p:sp>
        <p:nvSpPr>
          <p:cNvPr id="6" name="Slide Number Placeholder 5"/>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2558088403"/>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ACA287"/>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5" name="Footer Placeholder 4"/>
          <p:cNvSpPr>
            <a:spLocks noGrp="1"/>
          </p:cNvSpPr>
          <p:nvPr>
            <p:ph type="ftr" sz="quarter" idx="11"/>
          </p:nvPr>
        </p:nvSpPr>
        <p:spPr/>
        <p:txBody>
          <a:bodyPr/>
          <a:lstStyle>
            <a:extLst/>
          </a:lstStyle>
          <a:p>
            <a:endParaRPr lang="en-US">
              <a:solidFill>
                <a:srgbClr val="B8AF97"/>
              </a:solidFill>
            </a:endParaRPr>
          </a:p>
        </p:txBody>
      </p:sp>
      <p:sp>
        <p:nvSpPr>
          <p:cNvPr id="6" name="Slide Number Placeholder 5"/>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Tree>
    <p:extLst>
      <p:ext uri="{BB962C8B-B14F-4D97-AF65-F5344CB8AC3E}">
        <p14:creationId xmlns:p14="http://schemas.microsoft.com/office/powerpoint/2010/main" val="4293322441"/>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6" name="Footer Placeholder 5"/>
          <p:cNvSpPr>
            <a:spLocks noGrp="1"/>
          </p:cNvSpPr>
          <p:nvPr>
            <p:ph type="ftr" sz="quarter" idx="11"/>
          </p:nvPr>
        </p:nvSpPr>
        <p:spPr/>
        <p:txBody>
          <a:bodyPr/>
          <a:lstStyle>
            <a:extLst/>
          </a:lstStyle>
          <a:p>
            <a:endParaRPr lang="en-US">
              <a:solidFill>
                <a:srgbClr val="B8AF97"/>
              </a:solidFill>
            </a:endParaRPr>
          </a:p>
        </p:txBody>
      </p:sp>
      <p:sp>
        <p:nvSpPr>
          <p:cNvPr id="7" name="Slide Number Placeholder 6"/>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1968204053"/>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8" name="Footer Placeholder 7"/>
          <p:cNvSpPr>
            <a:spLocks noGrp="1"/>
          </p:cNvSpPr>
          <p:nvPr>
            <p:ph type="ftr" sz="quarter" idx="11"/>
          </p:nvPr>
        </p:nvSpPr>
        <p:spPr/>
        <p:txBody>
          <a:bodyPr/>
          <a:lstStyle>
            <a:extLst/>
          </a:lstStyle>
          <a:p>
            <a:endParaRPr lang="en-US">
              <a:solidFill>
                <a:srgbClr val="B8AF97"/>
              </a:solidFill>
            </a:endParaRPr>
          </a:p>
        </p:txBody>
      </p:sp>
      <p:sp>
        <p:nvSpPr>
          <p:cNvPr id="9" name="Slide Number Placeholder 8"/>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Tree>
    <p:extLst>
      <p:ext uri="{BB962C8B-B14F-4D97-AF65-F5344CB8AC3E}">
        <p14:creationId xmlns:p14="http://schemas.microsoft.com/office/powerpoint/2010/main" val="1535026820"/>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4" name="Footer Placeholder 3"/>
          <p:cNvSpPr>
            <a:spLocks noGrp="1"/>
          </p:cNvSpPr>
          <p:nvPr>
            <p:ph type="ftr" sz="quarter" idx="11"/>
          </p:nvPr>
        </p:nvSpPr>
        <p:spPr/>
        <p:txBody>
          <a:bodyPr/>
          <a:lstStyle>
            <a:extLst/>
          </a:lstStyle>
          <a:p>
            <a:endParaRPr lang="en-US">
              <a:solidFill>
                <a:srgbClr val="B8AF97"/>
              </a:solidFill>
            </a:endParaRPr>
          </a:p>
        </p:txBody>
      </p:sp>
      <p:sp>
        <p:nvSpPr>
          <p:cNvPr id="5" name="Slide Number Placeholder 4"/>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753897869"/>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3" name="Footer Placeholder 2"/>
          <p:cNvSpPr>
            <a:spLocks noGrp="1"/>
          </p:cNvSpPr>
          <p:nvPr>
            <p:ph type="ftr" sz="quarter" idx="11"/>
          </p:nvPr>
        </p:nvSpPr>
        <p:spPr/>
        <p:txBody>
          <a:bodyPr/>
          <a:lstStyle>
            <a:extLst/>
          </a:lstStyle>
          <a:p>
            <a:endParaRPr lang="en-US">
              <a:solidFill>
                <a:srgbClr val="B8AF97"/>
              </a:solidFill>
            </a:endParaRPr>
          </a:p>
        </p:txBody>
      </p:sp>
      <p:sp>
        <p:nvSpPr>
          <p:cNvPr id="4" name="Slide Number Placeholder 3"/>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2623601166"/>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6" name="Footer Placeholder 5"/>
          <p:cNvSpPr>
            <a:spLocks noGrp="1"/>
          </p:cNvSpPr>
          <p:nvPr>
            <p:ph type="ftr" sz="quarter" idx="11"/>
          </p:nvPr>
        </p:nvSpPr>
        <p:spPr/>
        <p:txBody>
          <a:bodyPr/>
          <a:lstStyle>
            <a:extLst/>
          </a:lstStyle>
          <a:p>
            <a:endParaRPr lang="en-US">
              <a:solidFill>
                <a:srgbClr val="B8AF97"/>
              </a:solidFill>
            </a:endParaRPr>
          </a:p>
        </p:txBody>
      </p:sp>
      <p:sp>
        <p:nvSpPr>
          <p:cNvPr id="7" name="Slide Number Placeholder 6"/>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2462353670"/>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4BB85-FE21-4C02-BD51-D089F722EF2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217696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B8AF97"/>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3471717236"/>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5" name="Footer Placeholder 4"/>
          <p:cNvSpPr>
            <a:spLocks noGrp="1"/>
          </p:cNvSpPr>
          <p:nvPr>
            <p:ph type="ftr" sz="quarter" idx="11"/>
          </p:nvPr>
        </p:nvSpPr>
        <p:spPr/>
        <p:txBody>
          <a:bodyPr/>
          <a:lstStyle>
            <a:extLst/>
          </a:lstStyle>
          <a:p>
            <a:endParaRPr lang="en-US">
              <a:solidFill>
                <a:srgbClr val="B8AF97"/>
              </a:solidFill>
            </a:endParaRPr>
          </a:p>
        </p:txBody>
      </p:sp>
      <p:sp>
        <p:nvSpPr>
          <p:cNvPr id="6" name="Slide Number Placeholder 5"/>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3522311793"/>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5" name="Footer Placeholder 4"/>
          <p:cNvSpPr>
            <a:spLocks noGrp="1"/>
          </p:cNvSpPr>
          <p:nvPr>
            <p:ph type="ftr" sz="quarter" idx="11"/>
          </p:nvPr>
        </p:nvSpPr>
        <p:spPr/>
        <p:txBody>
          <a:bodyPr/>
          <a:lstStyle>
            <a:extLst/>
          </a:lstStyle>
          <a:p>
            <a:endParaRPr lang="en-US">
              <a:solidFill>
                <a:srgbClr val="B8AF97"/>
              </a:solidFill>
            </a:endParaRPr>
          </a:p>
        </p:txBody>
      </p:sp>
      <p:sp>
        <p:nvSpPr>
          <p:cNvPr id="6" name="Slide Number Placeholder 5"/>
          <p:cNvSpPr>
            <a:spLocks noGrp="1"/>
          </p:cNvSpPr>
          <p:nvPr>
            <p:ph type="sldNum" sz="quarter" idx="12"/>
          </p:nvPr>
        </p:nvSpPr>
        <p:spPr/>
        <p:txBody>
          <a:bodyPr/>
          <a:lstStyle>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4042093743"/>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4BB85-FE21-4C02-BD51-D089F722EF20}"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117619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4BB85-FE21-4C02-BD51-D089F722EF2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53439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4BB85-FE21-4C02-BD51-D089F722EF20}" type="datetimeFigureOut">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281063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4BB85-FE21-4C02-BD51-D089F722EF20}" type="datetimeFigureOut">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382834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4BB85-FE21-4C02-BD51-D089F722EF20}" type="datetimeFigureOut">
              <a:rPr lang="en-US" smtClean="0"/>
              <a:t>5/19/16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226992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4BB85-FE21-4C02-BD51-D089F722EF2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246277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4BB85-FE21-4C02-BD51-D089F722EF20}"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869C0-FAFC-4122-B375-C80EDF29C016}" type="slidenum">
              <a:rPr lang="en-US" smtClean="0"/>
              <a:t>‹#›</a:t>
            </a:fld>
            <a:endParaRPr lang="en-US"/>
          </a:p>
        </p:txBody>
      </p:sp>
    </p:spTree>
    <p:extLst>
      <p:ext uri="{BB962C8B-B14F-4D97-AF65-F5344CB8AC3E}">
        <p14:creationId xmlns:p14="http://schemas.microsoft.com/office/powerpoint/2010/main" val="3595010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4BB85-FE21-4C02-BD51-D089F722EF20}" type="datetimeFigureOut">
              <a:rPr lang="en-US" smtClean="0"/>
              <a:t>5/19/16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869C0-FAFC-4122-B375-C80EDF29C016}" type="slidenum">
              <a:rPr lang="en-US" smtClean="0"/>
              <a:t>‹#›</a:t>
            </a:fld>
            <a:endParaRPr lang="en-US"/>
          </a:p>
        </p:txBody>
      </p:sp>
    </p:spTree>
    <p:extLst>
      <p:ext uri="{BB962C8B-B14F-4D97-AF65-F5344CB8AC3E}">
        <p14:creationId xmlns:p14="http://schemas.microsoft.com/office/powerpoint/2010/main" val="226883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ACA287"/>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ACA287"/>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9A8D052-CBFB-4DF4-9F17-B0A72BC69F59}" type="datetimeFigureOut">
              <a:rPr lang="en-US" smtClean="0">
                <a:solidFill>
                  <a:srgbClr val="B8AF97"/>
                </a:solidFill>
              </a:rPr>
              <a:pPr/>
              <a:t>5/19/16</a:t>
            </a:fld>
            <a:endParaRPr lang="en-US">
              <a:solidFill>
                <a:srgbClr val="B8AF97"/>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B8AF97"/>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41255C2-F3E7-4BA0-8A54-7F82ECAA9722}" type="slidenum">
              <a:rPr lang="en-US" smtClean="0">
                <a:solidFill>
                  <a:srgbClr val="B8AF97"/>
                </a:solidFill>
              </a:rPr>
              <a:pPr/>
              <a:t>‹#›</a:t>
            </a:fld>
            <a:endParaRPr lang="en-US">
              <a:solidFill>
                <a:srgbClr val="B8AF97"/>
              </a:solidFill>
            </a:endParaRPr>
          </a:p>
        </p:txBody>
      </p:sp>
    </p:spTree>
    <p:extLst>
      <p:ext uri="{BB962C8B-B14F-4D97-AF65-F5344CB8AC3E}">
        <p14:creationId xmlns:p14="http://schemas.microsoft.com/office/powerpoint/2010/main" val="3037949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gif"/><Relationship Id="rId3"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image" Target="../media/image2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whosdatedwho.com/tpx_123680/william-bakewell/" TargetMode="External"/><Relationship Id="rId3"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erical.com/" TargetMode="Externa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715000" y="1676400"/>
            <a:ext cx="3200400" cy="4247317"/>
          </a:xfrm>
          <a:prstGeom prst="rect">
            <a:avLst/>
          </a:prstGeom>
          <a:solidFill>
            <a:schemeClr val="accent6">
              <a:lumMod val="60000"/>
              <a:lumOff val="40000"/>
              <a:alpha val="96000"/>
            </a:schemeClr>
          </a:solidFill>
          <a:effectLst>
            <a:softEdge rad="31750"/>
          </a:effectLst>
          <a:scene3d>
            <a:camera prst="orthographicFront"/>
            <a:lightRig rig="threePt" dir="t"/>
          </a:scene3d>
          <a:sp3d>
            <a:bevelT prst="angle"/>
          </a:sp3d>
        </p:spPr>
        <p:txBody>
          <a:bodyPr wrap="square" rtlCol="0">
            <a:spAutoFit/>
          </a:bodyPr>
          <a:lstStyle/>
          <a:p>
            <a:pPr algn="ctr"/>
            <a:r>
              <a:rPr lang="en-US" sz="5400" dirty="0">
                <a:solidFill>
                  <a:srgbClr val="C00000"/>
                </a:solidFill>
                <a:effectLst>
                  <a:glow rad="228600">
                    <a:srgbClr val="D3CDBE">
                      <a:satMod val="175000"/>
                      <a:alpha val="40000"/>
                    </a:srgbClr>
                  </a:glow>
                </a:effectLst>
                <a:latin typeface="Lucida Handwriting" pitchFamily="66" charset="0"/>
              </a:rPr>
              <a:t>All Quiet on the Western Front</a:t>
            </a:r>
          </a:p>
        </p:txBody>
      </p:sp>
      <p:sp>
        <p:nvSpPr>
          <p:cNvPr id="2" name="Title 1"/>
          <p:cNvSpPr>
            <a:spLocks noGrp="1"/>
          </p:cNvSpPr>
          <p:nvPr>
            <p:ph type="ctrTitle"/>
          </p:nvPr>
        </p:nvSpPr>
        <p:spPr>
          <a:xfrm>
            <a:off x="5824441" y="5733217"/>
            <a:ext cx="2981517" cy="381000"/>
          </a:xfrm>
          <a:solidFill>
            <a:schemeClr val="bg1">
              <a:lumMod val="50000"/>
            </a:schemeClr>
          </a:solidFill>
          <a:effectLst>
            <a:softEdge rad="63500"/>
          </a:effectLst>
          <a:scene3d>
            <a:camera prst="orthographicFront"/>
            <a:lightRig rig="threePt" dir="t"/>
          </a:scene3d>
          <a:sp3d>
            <a:bevelT prst="angle"/>
          </a:sp3d>
        </p:spPr>
        <p:txBody>
          <a:bodyPr/>
          <a:lstStyle/>
          <a:p>
            <a:pPr algn="ctr"/>
            <a:r>
              <a:rPr lang="en-US" sz="1600" dirty="0" smtClean="0">
                <a:solidFill>
                  <a:srgbClr val="FFFF00"/>
                </a:solidFill>
                <a:latin typeface="Andalus" pitchFamily="18" charset="-78"/>
                <a:cs typeface="Andalus" pitchFamily="18" charset="-78"/>
              </a:rPr>
              <a:t>By </a:t>
            </a:r>
            <a:r>
              <a:rPr lang="en-US" sz="1600" dirty="0" smtClean="0">
                <a:solidFill>
                  <a:srgbClr val="FFFF00"/>
                </a:solidFill>
                <a:latin typeface="Andalus" pitchFamily="18" charset="-78"/>
                <a:ea typeface="Gill Sans" pitchFamily="-80" charset="0"/>
                <a:cs typeface="Andalus" pitchFamily="18" charset="-78"/>
              </a:rPr>
              <a:t>ERICH </a:t>
            </a:r>
            <a:r>
              <a:rPr lang="en-US" sz="1600" dirty="0">
                <a:solidFill>
                  <a:srgbClr val="FFFF00"/>
                </a:solidFill>
                <a:latin typeface="Andalus" pitchFamily="18" charset="-78"/>
                <a:ea typeface="Gill Sans" pitchFamily="-80" charset="0"/>
                <a:cs typeface="Andalus" pitchFamily="18" charset="-78"/>
              </a:rPr>
              <a:t>MARIA REMARQUE</a:t>
            </a:r>
            <a:r>
              <a:rPr lang="en-US" sz="1600" dirty="0">
                <a:solidFill>
                  <a:srgbClr val="676767"/>
                </a:solidFill>
                <a:ea typeface="Gill Sans" pitchFamily="-80" charset="0"/>
                <a:cs typeface="Gill Sans" pitchFamily="-80" charset="0"/>
              </a:rPr>
              <a:t/>
            </a:r>
            <a:br>
              <a:rPr lang="en-US" sz="1600" dirty="0">
                <a:solidFill>
                  <a:srgbClr val="676767"/>
                </a:solidFill>
                <a:ea typeface="Gill Sans" pitchFamily="-80" charset="0"/>
                <a:cs typeface="Gill Sans" pitchFamily="-80" charset="0"/>
              </a:rPr>
            </a:br>
            <a:endParaRPr lang="en-US" sz="1600" dirty="0"/>
          </a:p>
        </p:txBody>
      </p:sp>
    </p:spTree>
    <p:extLst>
      <p:ext uri="{BB962C8B-B14F-4D97-AF65-F5344CB8AC3E}">
        <p14:creationId xmlns:p14="http://schemas.microsoft.com/office/powerpoint/2010/main" val="3468575036"/>
      </p:ext>
    </p:extLst>
  </p:cSld>
  <p:clrMapOvr>
    <a:masterClrMapping/>
  </p:clrMapOvr>
  <mc:AlternateContent xmlns:mc="http://schemas.openxmlformats.org/markup-compatibility/2006" xmlns:p14="http://schemas.microsoft.com/office/powerpoint/2010/main">
    <mc:Choice Requires="p14">
      <p:transition spd="slow" p14:dur="1500" advTm="35000">
        <p14:window dir="vert"/>
      </p:transition>
    </mc:Choice>
    <mc:Fallback xmlns="">
      <p:transition spd="slow" advTm="3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685800" y="-152400"/>
            <a:ext cx="8077200" cy="2057400"/>
          </a:xfrm>
          <a:prstGeom prst="downArrowCallou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Chapter 3 - WW I Propaganda Journal: </a:t>
            </a:r>
          </a:p>
          <a:p>
            <a:pPr algn="ctr"/>
            <a:r>
              <a:rPr lang="en-US" sz="3200" b="1" dirty="0" smtClean="0">
                <a:solidFill>
                  <a:srgbClr val="FFFFFF"/>
                </a:solidFill>
              </a:rPr>
              <a:t>Which poster is the most effective? Why?</a:t>
            </a:r>
            <a:endParaRPr lang="en-US" sz="3200" b="1" dirty="0">
              <a:solidFill>
                <a:srgbClr val="FFFFFF"/>
              </a:solidFill>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blog.graphicriver.net/wp-content/uploads/2009/03/pp_uk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93" y="999454"/>
            <a:ext cx="2093468" cy="3115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graphicriver.net/wp-content/uploads/2009/03/pp_us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761" y="1086876"/>
            <a:ext cx="2268571" cy="3076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lencoe.mcgraw-hill.com/sites/dl/free/0012122005/664105/image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32" y="1086876"/>
            <a:ext cx="2431318" cy="29891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learnnc.org/lp/media/uploads/2009/02/navyneedsyou_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1" y="1094704"/>
            <a:ext cx="2038350" cy="31153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ookdrum.com/images/books/88307_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089" y="4076014"/>
            <a:ext cx="2047875" cy="27819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3.gstatic.com/images?q=tbn:ANd9GcT3Icp9vjgFt1jzHR2rYb0_t9Ud4zeOwaSyNGE5Zcm0fIs5qfZ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8822" y="4037913"/>
            <a:ext cx="2446828" cy="28200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0.gstatic.com/images?q=tbn:ANd9GcSF3c8IYlBmoz5VIWVGe0R2iC2MVyOK_LnxTnjivBt8iJ9qFXY_B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1512" y="4185892"/>
            <a:ext cx="2122488" cy="26721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ski-jungle.com/posters/images/IH06493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2964" y="4114800"/>
            <a:ext cx="2341436" cy="277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903185"/>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3</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3785652"/>
          </a:xfrm>
          <a:prstGeom prst="rect">
            <a:avLst/>
          </a:prstGeom>
          <a:solidFill>
            <a:srgbClr val="FFFFFF"/>
          </a:solidFill>
        </p:spPr>
        <p:txBody>
          <a:bodyPr wrap="square" rtlCol="0">
            <a:spAutoFit/>
          </a:bodyPr>
          <a:lstStyle/>
          <a:p>
            <a:pPr marL="457200" indent="-457200">
              <a:buAutoNum type="arabicPeriod"/>
            </a:pPr>
            <a:r>
              <a:rPr lang="en-US" sz="2400" dirty="0" smtClean="0">
                <a:solidFill>
                  <a:srgbClr val="000000"/>
                </a:solidFill>
              </a:rPr>
              <a:t>Why </a:t>
            </a:r>
            <a:r>
              <a:rPr lang="en-US" sz="2400" dirty="0">
                <a:solidFill>
                  <a:srgbClr val="000000"/>
                </a:solidFill>
              </a:rPr>
              <a:t>is it ironic that Paul and his comrades refer to themselves as “stone-age veterans” when they compare themselves to the new recruits? </a:t>
            </a:r>
            <a:endParaRPr lang="en-US" sz="2400" dirty="0" smtClean="0">
              <a:solidFill>
                <a:srgbClr val="000000"/>
              </a:solidFill>
            </a:endParaRPr>
          </a:p>
          <a:p>
            <a:pPr marL="457200" indent="-457200">
              <a:buAutoNum type="arabicPeriod"/>
            </a:pPr>
            <a:endParaRPr lang="en-US" sz="2400" dirty="0">
              <a:solidFill>
                <a:srgbClr val="000000"/>
              </a:solidFill>
            </a:endParaRPr>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r>
              <a:rPr lang="en-US" sz="2400" dirty="0" smtClean="0">
                <a:solidFill>
                  <a:srgbClr val="000000"/>
                </a:solidFill>
              </a:rPr>
              <a:t>Describe </a:t>
            </a:r>
            <a:r>
              <a:rPr lang="en-US" sz="2400" dirty="0" err="1">
                <a:solidFill>
                  <a:srgbClr val="000000"/>
                </a:solidFill>
              </a:rPr>
              <a:t>Katczinsky</a:t>
            </a:r>
            <a:r>
              <a:rPr lang="en-US" sz="2400" dirty="0">
                <a:solidFill>
                  <a:srgbClr val="000000"/>
                </a:solidFill>
              </a:rPr>
              <a:t>. What is his special talent</a:t>
            </a:r>
            <a:r>
              <a:rPr lang="en-US" sz="2400" dirty="0" smtClean="0">
                <a:solidFill>
                  <a:srgbClr val="000000"/>
                </a:solidFill>
              </a:rPr>
              <a:t>?</a:t>
            </a:r>
            <a:r>
              <a:rPr lang="en-US" sz="2400" dirty="0" smtClean="0"/>
              <a:t>.</a:t>
            </a:r>
            <a:r>
              <a:rPr lang="en-US" sz="2400" dirty="0"/>
              <a:t/>
            </a:r>
            <a:br>
              <a:rPr lang="en-US" sz="2400" dirty="0"/>
            </a:br>
            <a:r>
              <a:rPr lang="en-US" sz="2400" dirty="0"/>
              <a:t/>
            </a:r>
            <a:br>
              <a:rPr lang="en-US" sz="2400" dirty="0"/>
            </a:br>
            <a:r>
              <a:rPr lang="en-US" sz="2400" dirty="0"/>
              <a:t/>
            </a:r>
            <a:br>
              <a:rPr lang="en-US" sz="2400" dirty="0"/>
            </a:br>
            <a:endParaRPr lang="en-US" sz="2400" dirty="0">
              <a:solidFill>
                <a:srgbClr val="C00000"/>
              </a:solidFill>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85800" y="1981200"/>
            <a:ext cx="7848600" cy="707886"/>
          </a:xfrm>
          <a:prstGeom prst="rect">
            <a:avLst/>
          </a:prstGeom>
          <a:solidFill>
            <a:srgbClr val="FFFF00"/>
          </a:solidFill>
        </p:spPr>
        <p:txBody>
          <a:bodyPr wrap="square" rtlCol="0">
            <a:spAutoFit/>
          </a:bodyPr>
          <a:lstStyle/>
          <a:p>
            <a:r>
              <a:rPr lang="en-US" sz="2000" b="1" dirty="0">
                <a:solidFill>
                  <a:srgbClr val="000000"/>
                </a:solidFill>
              </a:rPr>
              <a:t>They are only about a year older and only a few months more on the front than the new recruits</a:t>
            </a:r>
            <a:r>
              <a:rPr lang="en-US" sz="2000" b="1" dirty="0" smtClean="0">
                <a:solidFill>
                  <a:srgbClr val="000000"/>
                </a:solidFill>
              </a:rPr>
              <a:t>.</a:t>
            </a:r>
            <a:endParaRPr lang="en-US" sz="2000" dirty="0">
              <a:solidFill>
                <a:schemeClr val="bg1">
                  <a:lumMod val="50000"/>
                </a:schemeClr>
              </a:solidFill>
            </a:endParaRPr>
          </a:p>
        </p:txBody>
      </p:sp>
      <p:sp>
        <p:nvSpPr>
          <p:cNvPr id="6" name="TextBox 5"/>
          <p:cNvSpPr txBox="1"/>
          <p:nvPr/>
        </p:nvSpPr>
        <p:spPr>
          <a:xfrm>
            <a:off x="685800" y="3581400"/>
            <a:ext cx="7848600" cy="707886"/>
          </a:xfrm>
          <a:prstGeom prst="rect">
            <a:avLst/>
          </a:prstGeom>
          <a:solidFill>
            <a:srgbClr val="FF0000"/>
          </a:solidFill>
        </p:spPr>
        <p:txBody>
          <a:bodyPr wrap="square" rtlCol="0">
            <a:spAutoFit/>
          </a:bodyPr>
          <a:lstStyle/>
          <a:p>
            <a:r>
              <a:rPr lang="en-US" sz="2000" b="1" dirty="0">
                <a:solidFill>
                  <a:srgbClr val="000000"/>
                </a:solidFill>
              </a:rPr>
              <a:t>He is very street smart.  In civilian life he is a cobbler, but understands most trades.  Special Talent = He can find food anywhere.</a:t>
            </a:r>
          </a:p>
        </p:txBody>
      </p:sp>
    </p:spTree>
    <p:extLst>
      <p:ext uri="{BB962C8B-B14F-4D97-AF65-F5344CB8AC3E}">
        <p14:creationId xmlns:p14="http://schemas.microsoft.com/office/powerpoint/2010/main" val="573933918"/>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3</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524315"/>
          </a:xfrm>
          <a:prstGeom prst="rect">
            <a:avLst/>
          </a:prstGeom>
          <a:solidFill>
            <a:srgbClr val="FFFFFF"/>
          </a:solidFill>
        </p:spPr>
        <p:txBody>
          <a:bodyPr wrap="square" rtlCol="0">
            <a:spAutoFit/>
          </a:bodyPr>
          <a:lstStyle/>
          <a:p>
            <a:r>
              <a:rPr lang="en-US" sz="2400" dirty="0" smtClean="0">
                <a:solidFill>
                  <a:srgbClr val="000000"/>
                </a:solidFill>
              </a:rPr>
              <a:t>3. </a:t>
            </a:r>
            <a:r>
              <a:rPr lang="en-US" sz="2400" dirty="0">
                <a:solidFill>
                  <a:srgbClr val="000000"/>
                </a:solidFill>
              </a:rPr>
              <a:t>What is Kat’s philosophy of war? hat is </a:t>
            </a:r>
            <a:r>
              <a:rPr lang="en-US" sz="2400" dirty="0" err="1">
                <a:solidFill>
                  <a:srgbClr val="000000"/>
                </a:solidFill>
              </a:rPr>
              <a:t>Kropp’s</a:t>
            </a:r>
            <a:r>
              <a:rPr lang="en-US" sz="2400" dirty="0">
                <a:solidFill>
                  <a:srgbClr val="000000"/>
                </a:solidFill>
              </a:rPr>
              <a:t> philosophy of war</a:t>
            </a:r>
            <a:r>
              <a:rPr lang="en-US" sz="2400" dirty="0" smtClean="0">
                <a:solidFill>
                  <a:srgbClr val="000000"/>
                </a:solidFill>
              </a:rPr>
              <a:t>?</a:t>
            </a:r>
          </a:p>
          <a:p>
            <a:endParaRPr lang="en-US" sz="2400" dirty="0">
              <a:solidFill>
                <a:srgbClr val="000000"/>
              </a:solidFill>
            </a:endParaRPr>
          </a:p>
          <a:p>
            <a:endParaRPr lang="en-US" sz="2400" dirty="0" smtClean="0">
              <a:solidFill>
                <a:srgbClr val="000000"/>
              </a:solidFill>
            </a:endParaRPr>
          </a:p>
          <a:p>
            <a:pPr marL="457200" indent="-457200">
              <a:buAutoNum type="arabicPeriod"/>
            </a:pPr>
            <a:endParaRPr lang="en-US" sz="2400" dirty="0">
              <a:solidFill>
                <a:srgbClr val="000000"/>
              </a:solidFill>
            </a:endParaRPr>
          </a:p>
          <a:p>
            <a:pPr marL="457200" indent="-457200">
              <a:buAutoNum type="arabicPeriod"/>
            </a:pPr>
            <a:endParaRPr lang="en-US" sz="2400" dirty="0" smtClean="0"/>
          </a:p>
          <a:p>
            <a:pPr marL="457200" indent="-457200">
              <a:buAutoNum type="arabicPeriod"/>
            </a:pPr>
            <a:endParaRPr lang="en-US" sz="2400" dirty="0" smtClean="0"/>
          </a:p>
          <a:p>
            <a:r>
              <a:rPr lang="en-US" sz="2400" dirty="0" smtClean="0">
                <a:solidFill>
                  <a:srgbClr val="000000"/>
                </a:solidFill>
              </a:rPr>
              <a:t>4. What </a:t>
            </a:r>
            <a:r>
              <a:rPr lang="en-US" sz="2400" dirty="0">
                <a:solidFill>
                  <a:srgbClr val="000000"/>
                </a:solidFill>
              </a:rPr>
              <a:t>is </a:t>
            </a:r>
            <a:r>
              <a:rPr lang="en-US" sz="2400" dirty="0" err="1">
                <a:solidFill>
                  <a:srgbClr val="000000"/>
                </a:solidFill>
              </a:rPr>
              <a:t>Kropp’s</a:t>
            </a:r>
            <a:r>
              <a:rPr lang="en-US" sz="2400" dirty="0">
                <a:solidFill>
                  <a:srgbClr val="000000"/>
                </a:solidFill>
              </a:rPr>
              <a:t> philosophy concerning power given to insignificant men</a:t>
            </a:r>
            <a:r>
              <a:rPr lang="en-US" sz="2400" dirty="0" smtClean="0">
                <a:solidFill>
                  <a:srgbClr val="000000"/>
                </a:solidFill>
              </a:rPr>
              <a:t>?</a:t>
            </a:r>
          </a:p>
          <a:p>
            <a:pPr marL="457200" indent="-457200">
              <a:buAutoNum type="arabicPeriod"/>
            </a:pPr>
            <a:endParaRPr lang="en-US" sz="2400" dirty="0">
              <a:solidFill>
                <a:srgbClr val="000000"/>
              </a:solidFill>
            </a:endParaRPr>
          </a:p>
          <a:p>
            <a:pPr marL="457200" indent="-457200">
              <a:buAutoNum type="arabicPeriod"/>
            </a:pPr>
            <a:endParaRPr lang="en-US" sz="2400" dirty="0" smtClean="0">
              <a:solidFill>
                <a:srgbClr val="000000"/>
              </a:solidFill>
            </a:endParaRPr>
          </a:p>
          <a:p>
            <a:endParaRPr lang="en-US" sz="2400" dirty="0">
              <a:solidFill>
                <a:srgbClr val="000000"/>
              </a:solidFill>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85800" y="1646307"/>
            <a:ext cx="7848600" cy="1631216"/>
          </a:xfrm>
          <a:prstGeom prst="rect">
            <a:avLst/>
          </a:prstGeom>
          <a:solidFill>
            <a:srgbClr val="000000"/>
          </a:solidFill>
        </p:spPr>
        <p:txBody>
          <a:bodyPr wrap="square" rtlCol="0">
            <a:spAutoFit/>
          </a:bodyPr>
          <a:lstStyle/>
          <a:p>
            <a:r>
              <a:rPr lang="en-US" sz="2000" dirty="0">
                <a:solidFill>
                  <a:srgbClr val="FFFFFF"/>
                </a:solidFill>
              </a:rPr>
              <a:t>That the hierarchical organization (and pay) of the army drags the war on unnecessarily (see the rhyme on pg. 41). That if you could just set the two leaders to fighting and then declare the winner’s country the winner of the war, war would be more just because the “right” people would do the fighting.</a:t>
            </a:r>
          </a:p>
        </p:txBody>
      </p:sp>
      <p:sp>
        <p:nvSpPr>
          <p:cNvPr id="6" name="TextBox 5"/>
          <p:cNvSpPr txBox="1"/>
          <p:nvPr/>
        </p:nvSpPr>
        <p:spPr>
          <a:xfrm>
            <a:off x="647700" y="4419600"/>
            <a:ext cx="7848600" cy="400110"/>
          </a:xfrm>
          <a:prstGeom prst="rect">
            <a:avLst/>
          </a:prstGeom>
          <a:solidFill>
            <a:srgbClr val="FFFF00"/>
          </a:solidFill>
        </p:spPr>
        <p:txBody>
          <a:bodyPr wrap="square" rtlCol="0">
            <a:spAutoFit/>
          </a:bodyPr>
          <a:lstStyle/>
          <a:p>
            <a:r>
              <a:rPr lang="en-US" sz="2000" dirty="0">
                <a:solidFill>
                  <a:srgbClr val="000000"/>
                </a:solidFill>
              </a:rPr>
              <a:t>That since they are insignificant, when they get power, they abuse it.</a:t>
            </a:r>
            <a:endParaRPr lang="en-US" sz="2000" b="1" dirty="0">
              <a:solidFill>
                <a:srgbClr val="000000"/>
              </a:solidFill>
            </a:endParaRPr>
          </a:p>
        </p:txBody>
      </p:sp>
    </p:spTree>
    <p:extLst>
      <p:ext uri="{BB962C8B-B14F-4D97-AF65-F5344CB8AC3E}">
        <p14:creationId xmlns:p14="http://schemas.microsoft.com/office/powerpoint/2010/main" val="1261276648"/>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3</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3046988"/>
          </a:xfrm>
          <a:prstGeom prst="rect">
            <a:avLst/>
          </a:prstGeom>
          <a:solidFill>
            <a:srgbClr val="FFFFFF"/>
          </a:solidFill>
        </p:spPr>
        <p:txBody>
          <a:bodyPr wrap="square" rtlCol="0">
            <a:spAutoFit/>
          </a:bodyPr>
          <a:lstStyle/>
          <a:p>
            <a:r>
              <a:rPr lang="en-US" sz="2400" dirty="0" smtClean="0">
                <a:solidFill>
                  <a:srgbClr val="000000"/>
                </a:solidFill>
              </a:rPr>
              <a:t>5. </a:t>
            </a:r>
            <a:r>
              <a:rPr lang="en-US" sz="2400" dirty="0">
                <a:solidFill>
                  <a:srgbClr val="000000"/>
                </a:solidFill>
              </a:rPr>
              <a:t>Who is coming to the front? Why do these men strongly anticipate his arrival?</a:t>
            </a:r>
          </a:p>
          <a:p>
            <a:endParaRPr lang="en-US" sz="2400" dirty="0" smtClean="0">
              <a:solidFill>
                <a:srgbClr val="000000"/>
              </a:solidFill>
            </a:endParaRPr>
          </a:p>
          <a:p>
            <a:pPr marL="457200" indent="-457200">
              <a:buAutoNum type="arabicPeriod"/>
            </a:pPr>
            <a:endParaRPr lang="en-US" sz="2400" dirty="0">
              <a:solidFill>
                <a:srgbClr val="000000"/>
              </a:solidFill>
            </a:endParaRPr>
          </a:p>
          <a:p>
            <a:pPr marL="457200" indent="-457200">
              <a:buAutoNum type="arabicPeriod"/>
            </a:pPr>
            <a:endParaRPr lang="en-US" sz="2400" dirty="0" smtClean="0"/>
          </a:p>
          <a:p>
            <a:pPr marL="457200" indent="-457200">
              <a:buAutoNum type="arabicPeriod"/>
            </a:pPr>
            <a:endParaRPr lang="en-US" sz="2400" dirty="0">
              <a:solidFill>
                <a:srgbClr val="000000"/>
              </a:solidFill>
            </a:endParaRPr>
          </a:p>
          <a:p>
            <a:pPr marL="457200" indent="-457200">
              <a:buAutoNum type="arabicPeriod"/>
            </a:pPr>
            <a:endParaRPr lang="en-US" sz="2400" dirty="0" smtClean="0">
              <a:solidFill>
                <a:srgbClr val="000000"/>
              </a:solidFill>
            </a:endParaRPr>
          </a:p>
          <a:p>
            <a:endParaRPr lang="en-US" sz="2400" dirty="0">
              <a:solidFill>
                <a:srgbClr val="000000"/>
              </a:solidFill>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54236" y="1600200"/>
            <a:ext cx="8208763" cy="1692771"/>
          </a:xfrm>
          <a:prstGeom prst="rect">
            <a:avLst/>
          </a:prstGeom>
          <a:solidFill>
            <a:srgbClr val="FF0000"/>
          </a:solidFill>
        </p:spPr>
        <p:txBody>
          <a:bodyPr wrap="square" rtlCol="0">
            <a:spAutoFit/>
          </a:bodyPr>
          <a:lstStyle/>
          <a:p>
            <a:r>
              <a:rPr lang="en-US" sz="2800" dirty="0" err="1" smtClean="0">
                <a:solidFill>
                  <a:srgbClr val="FFFFFF"/>
                </a:solidFill>
              </a:rPr>
              <a:t>Himmelstoss</a:t>
            </a:r>
            <a:r>
              <a:rPr lang="en-US" sz="2800" dirty="0" smtClean="0">
                <a:solidFill>
                  <a:srgbClr val="FFFFFF"/>
                </a:solidFill>
              </a:rPr>
              <a:t>. Because </a:t>
            </a:r>
            <a:r>
              <a:rPr lang="en-US" sz="2800" dirty="0">
                <a:solidFill>
                  <a:srgbClr val="FFFFFF"/>
                </a:solidFill>
              </a:rPr>
              <a:t>of the way that he mistreated them in the barracks – especially the bed-wetter - </a:t>
            </a:r>
            <a:r>
              <a:rPr lang="en-US" sz="2800" dirty="0" err="1">
                <a:solidFill>
                  <a:srgbClr val="FFFFFF"/>
                </a:solidFill>
              </a:rPr>
              <a:t>Tjaden</a:t>
            </a:r>
            <a:r>
              <a:rPr lang="en-US" sz="2800" dirty="0">
                <a:solidFill>
                  <a:srgbClr val="FFFFFF"/>
                </a:solidFill>
              </a:rPr>
              <a:t>. </a:t>
            </a:r>
          </a:p>
          <a:p>
            <a:endParaRPr lang="en-US" sz="2000" b="1" dirty="0">
              <a:solidFill>
                <a:srgbClr val="000000"/>
              </a:solidFill>
            </a:endParaRPr>
          </a:p>
        </p:txBody>
      </p:sp>
      <p:pic>
        <p:nvPicPr>
          <p:cNvPr id="9" name="Picture 6" descr="Himmelst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0545">
            <a:off x="628650" y="3105149"/>
            <a:ext cx="3276600" cy="228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4" descr="external image 16747-44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1352">
            <a:off x="5486400" y="3931630"/>
            <a:ext cx="3432570" cy="228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3905250" y="4038600"/>
            <a:ext cx="1524000" cy="1015663"/>
          </a:xfrm>
          <a:prstGeom prst="rect">
            <a:avLst/>
          </a:prstGeom>
          <a:noFill/>
        </p:spPr>
        <p:txBody>
          <a:bodyPr wrap="square" rtlCol="0">
            <a:spAutoFit/>
          </a:bodyPr>
          <a:lstStyle/>
          <a:p>
            <a:pPr algn="ctr"/>
            <a:r>
              <a:rPr lang="en-US" sz="6000" dirty="0" smtClean="0">
                <a:solidFill>
                  <a:srgbClr val="FFFF00"/>
                </a:solidFill>
              </a:rPr>
              <a:t> VS. </a:t>
            </a:r>
            <a:endParaRPr lang="en-US" sz="6000" dirty="0">
              <a:solidFill>
                <a:srgbClr val="FFFF00"/>
              </a:solidFill>
            </a:endParaRPr>
          </a:p>
        </p:txBody>
      </p:sp>
    </p:spTree>
    <p:extLst>
      <p:ext uri="{BB962C8B-B14F-4D97-AF65-F5344CB8AC3E}">
        <p14:creationId xmlns:p14="http://schemas.microsoft.com/office/powerpoint/2010/main" val="4258046635"/>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4</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154984"/>
          </a:xfrm>
          <a:prstGeom prst="rect">
            <a:avLst/>
          </a:prstGeom>
          <a:solidFill>
            <a:srgbClr val="FFFFFF"/>
          </a:solidFill>
        </p:spPr>
        <p:txBody>
          <a:bodyPr wrap="square" rtlCol="0">
            <a:spAutoFit/>
          </a:bodyPr>
          <a:lstStyle/>
          <a:p>
            <a:pPr marL="457200" indent="-457200">
              <a:buAutoNum type="arabicPeriod"/>
            </a:pPr>
            <a:endParaRPr lang="en-US" sz="2400" dirty="0" smtClean="0"/>
          </a:p>
          <a:p>
            <a:r>
              <a:rPr lang="en-US" sz="2400" dirty="0">
                <a:solidFill>
                  <a:srgbClr val="000000"/>
                </a:solidFill>
              </a:rPr>
              <a:t>Why are Paul and his comrades sent to the front? </a:t>
            </a:r>
            <a:br>
              <a:rPr lang="en-US" sz="2400" dirty="0">
                <a:solidFill>
                  <a:srgbClr val="000000"/>
                </a:solidFill>
              </a:rPr>
            </a:br>
            <a:endParaRPr lang="en-US" sz="2400" dirty="0" smtClean="0">
              <a:solidFill>
                <a:srgbClr val="000000"/>
              </a:solidFill>
            </a:endParaRPr>
          </a:p>
          <a:p>
            <a:endParaRPr lang="en-US" sz="2400" dirty="0">
              <a:solidFill>
                <a:srgbClr val="000000"/>
              </a:solidFill>
            </a:endParaRPr>
          </a:p>
          <a:p>
            <a:r>
              <a:rPr lang="en-US" sz="2400" dirty="0" smtClean="0">
                <a:solidFill>
                  <a:srgbClr val="000000"/>
                </a:solidFill>
              </a:rPr>
              <a:t>How </a:t>
            </a:r>
            <a:r>
              <a:rPr lang="en-US" sz="2400" dirty="0">
                <a:solidFill>
                  <a:srgbClr val="000000"/>
                </a:solidFill>
              </a:rPr>
              <a:t>do the men change as they approach the front?. Why is this change necessary? </a:t>
            </a:r>
            <a:endParaRPr lang="en-US" sz="2400" dirty="0" smtClean="0">
              <a:solidFill>
                <a:srgbClr val="000000"/>
              </a:solidFill>
            </a:endParaRPr>
          </a:p>
          <a:p>
            <a:endParaRPr lang="en-US" sz="2400" dirty="0"/>
          </a:p>
          <a:p>
            <a:endParaRPr lang="en-US" sz="2400" dirty="0" smtClean="0"/>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703457"/>
            <a:ext cx="7848600" cy="400110"/>
          </a:xfrm>
          <a:prstGeom prst="rect">
            <a:avLst/>
          </a:prstGeom>
          <a:solidFill>
            <a:srgbClr val="FFFF00"/>
          </a:solidFill>
        </p:spPr>
        <p:txBody>
          <a:bodyPr wrap="square" rtlCol="0">
            <a:spAutoFit/>
          </a:bodyPr>
          <a:lstStyle/>
          <a:p>
            <a:r>
              <a:rPr lang="en-US" sz="2000" b="1" dirty="0" smtClean="0">
                <a:solidFill>
                  <a:srgbClr val="000000"/>
                </a:solidFill>
              </a:rPr>
              <a:t>They are back up. </a:t>
            </a:r>
            <a:endParaRPr lang="en-US" sz="2000" dirty="0">
              <a:solidFill>
                <a:schemeClr val="bg1">
                  <a:lumMod val="50000"/>
                </a:schemeClr>
              </a:solidFill>
            </a:endParaRPr>
          </a:p>
        </p:txBody>
      </p:sp>
      <p:sp>
        <p:nvSpPr>
          <p:cNvPr id="6" name="TextBox 5"/>
          <p:cNvSpPr txBox="1"/>
          <p:nvPr/>
        </p:nvSpPr>
        <p:spPr>
          <a:xfrm>
            <a:off x="628650" y="3092618"/>
            <a:ext cx="7848600" cy="1015663"/>
          </a:xfrm>
          <a:prstGeom prst="rect">
            <a:avLst/>
          </a:prstGeom>
          <a:solidFill>
            <a:srgbClr val="FF0000"/>
          </a:solidFill>
        </p:spPr>
        <p:txBody>
          <a:bodyPr wrap="square" rtlCol="0">
            <a:spAutoFit/>
          </a:bodyPr>
          <a:lstStyle/>
          <a:p>
            <a:r>
              <a:rPr lang="en-US" sz="2000" dirty="0">
                <a:solidFill>
                  <a:srgbClr val="FFFFFF"/>
                </a:solidFill>
              </a:rPr>
              <a:t>They get more and more fidgety (especially the new recruits), more serious. They need to get more serious, more aware of the danger of the front, more concentrated.</a:t>
            </a:r>
            <a:endParaRPr lang="en-US" sz="2000" b="1" dirty="0">
              <a:solidFill>
                <a:srgbClr val="FFFFFF"/>
              </a:solidFill>
            </a:endParaRPr>
          </a:p>
        </p:txBody>
      </p:sp>
    </p:spTree>
    <p:extLst>
      <p:ext uri="{BB962C8B-B14F-4D97-AF65-F5344CB8AC3E}">
        <p14:creationId xmlns:p14="http://schemas.microsoft.com/office/powerpoint/2010/main" val="112293017"/>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4</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524315"/>
          </a:xfrm>
          <a:prstGeom prst="rect">
            <a:avLst/>
          </a:prstGeom>
          <a:solidFill>
            <a:srgbClr val="FFFFFF"/>
          </a:solidFill>
        </p:spPr>
        <p:txBody>
          <a:bodyPr wrap="square" rtlCol="0">
            <a:spAutoFit/>
          </a:bodyPr>
          <a:lstStyle/>
          <a:p>
            <a:r>
              <a:rPr lang="en-US" sz="2400" dirty="0">
                <a:solidFill>
                  <a:srgbClr val="000000"/>
                </a:solidFill>
              </a:rPr>
              <a:t>How do Paul and his comrades manage to save themselves from the shelling? From the gas attack? </a:t>
            </a:r>
            <a:endParaRPr lang="en-US" sz="2400" dirty="0" smtClean="0">
              <a:solidFill>
                <a:srgbClr val="000000"/>
              </a:solidFill>
            </a:endParaRPr>
          </a:p>
          <a:p>
            <a:r>
              <a:rPr lang="en-US" sz="2400" dirty="0">
                <a:solidFill>
                  <a:srgbClr val="000000"/>
                </a:solidFill>
              </a:rPr>
              <a:t/>
            </a:r>
            <a:br>
              <a:rPr lang="en-US" sz="2400" dirty="0">
                <a:solidFill>
                  <a:srgbClr val="000000"/>
                </a:solidFill>
              </a:rPr>
            </a:br>
            <a:endParaRPr lang="en-US" sz="2400" dirty="0" smtClean="0">
              <a:solidFill>
                <a:srgbClr val="000000"/>
              </a:solidFill>
            </a:endParaRPr>
          </a:p>
          <a:p>
            <a:endParaRPr lang="en-US" sz="2400" dirty="0" smtClean="0"/>
          </a:p>
          <a:p>
            <a:r>
              <a:rPr lang="en-US" sz="2400" dirty="0">
                <a:solidFill>
                  <a:srgbClr val="000000"/>
                </a:solidFill>
              </a:rPr>
              <a:t>. What happens to the young soldier that Paul helped at the beginning of the chapter? What do Paul and Kat wish to do for him? Why don’t they do it?</a:t>
            </a:r>
          </a:p>
          <a:p>
            <a:endParaRPr lang="en-US" sz="2400" dirty="0" smtClean="0"/>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587163"/>
            <a:ext cx="7848600" cy="1015663"/>
          </a:xfrm>
          <a:prstGeom prst="rect">
            <a:avLst/>
          </a:prstGeom>
          <a:solidFill>
            <a:srgbClr val="FFFF00"/>
          </a:solidFill>
        </p:spPr>
        <p:txBody>
          <a:bodyPr wrap="square" rtlCol="0">
            <a:spAutoFit/>
          </a:bodyPr>
          <a:lstStyle/>
          <a:p>
            <a:r>
              <a:rPr lang="en-US" sz="2000" dirty="0">
                <a:solidFill>
                  <a:srgbClr val="000000"/>
                </a:solidFill>
              </a:rPr>
              <a:t>They dive into a hole that has been created by being shelled, but they end up next to corpses because they are in a </a:t>
            </a:r>
            <a:r>
              <a:rPr lang="en-US" sz="2000" dirty="0" smtClean="0">
                <a:solidFill>
                  <a:srgbClr val="000000"/>
                </a:solidFill>
              </a:rPr>
              <a:t>graveyard. </a:t>
            </a:r>
            <a:r>
              <a:rPr lang="en-US" sz="2000" dirty="0">
                <a:solidFill>
                  <a:srgbClr val="000000"/>
                </a:solidFill>
              </a:rPr>
              <a:t>By helping each other to put on their gas masks (especially the recruits). </a:t>
            </a:r>
          </a:p>
        </p:txBody>
      </p:sp>
      <p:sp>
        <p:nvSpPr>
          <p:cNvPr id="6" name="TextBox 5"/>
          <p:cNvSpPr txBox="1"/>
          <p:nvPr/>
        </p:nvSpPr>
        <p:spPr>
          <a:xfrm>
            <a:off x="590550" y="3886200"/>
            <a:ext cx="7848600" cy="2308324"/>
          </a:xfrm>
          <a:prstGeom prst="rect">
            <a:avLst/>
          </a:prstGeom>
          <a:solidFill>
            <a:srgbClr val="FF0000"/>
          </a:solidFill>
        </p:spPr>
        <p:txBody>
          <a:bodyPr wrap="square" rtlCol="0">
            <a:spAutoFit/>
          </a:bodyPr>
          <a:lstStyle/>
          <a:p>
            <a:r>
              <a:rPr lang="en-US" sz="2400" dirty="0">
                <a:solidFill>
                  <a:srgbClr val="FFFFFF"/>
                </a:solidFill>
              </a:rPr>
              <a:t>He gets injured when a coffin lands on top of him after it is blown up by shelling. To put him out of his misery – shoot him, just as </a:t>
            </a:r>
            <a:r>
              <a:rPr lang="en-US" sz="2400" dirty="0" err="1">
                <a:solidFill>
                  <a:srgbClr val="FFFFFF"/>
                </a:solidFill>
              </a:rPr>
              <a:t>Detering</a:t>
            </a:r>
            <a:r>
              <a:rPr lang="en-US" sz="2400" dirty="0">
                <a:solidFill>
                  <a:srgbClr val="FFFFFF"/>
                </a:solidFill>
              </a:rPr>
              <a:t> wanted to do to the horses (again emphasizes the loss of their humanity and animal instincts). Others begin to gather around as they appear from the trenches.</a:t>
            </a:r>
            <a:endParaRPr lang="en-US" sz="2400" b="1" dirty="0">
              <a:solidFill>
                <a:srgbClr val="FFFFFF"/>
              </a:solidFill>
            </a:endParaRPr>
          </a:p>
        </p:txBody>
      </p:sp>
    </p:spTree>
    <p:extLst>
      <p:ext uri="{BB962C8B-B14F-4D97-AF65-F5344CB8AC3E}">
        <p14:creationId xmlns:p14="http://schemas.microsoft.com/office/powerpoint/2010/main" val="3417989603"/>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5</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3416320"/>
          </a:xfrm>
          <a:prstGeom prst="rect">
            <a:avLst/>
          </a:prstGeom>
          <a:solidFill>
            <a:srgbClr val="FFFFFF"/>
          </a:solidFill>
        </p:spPr>
        <p:txBody>
          <a:bodyPr wrap="square" rtlCol="0">
            <a:spAutoFit/>
          </a:bodyPr>
          <a:lstStyle/>
          <a:p>
            <a:r>
              <a:rPr lang="en-US" sz="2400" dirty="0" smtClean="0">
                <a:solidFill>
                  <a:srgbClr val="000000"/>
                </a:solidFill>
              </a:rPr>
              <a:t>1. Why, can’t </a:t>
            </a:r>
            <a:r>
              <a:rPr lang="en-US" sz="2400" dirty="0">
                <a:solidFill>
                  <a:srgbClr val="000000"/>
                </a:solidFill>
              </a:rPr>
              <a:t>the men get rid of their lice? </a:t>
            </a:r>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r>
              <a:rPr lang="en-US" sz="2400" dirty="0" smtClean="0">
                <a:solidFill>
                  <a:srgbClr val="000000"/>
                </a:solidFill>
              </a:rPr>
              <a:t>2</a:t>
            </a:r>
            <a:r>
              <a:rPr lang="en-US" sz="2400" dirty="0">
                <a:solidFill>
                  <a:srgbClr val="000000"/>
                </a:solidFill>
              </a:rPr>
              <a:t>. Why has </a:t>
            </a:r>
            <a:r>
              <a:rPr lang="en-US" sz="2400" dirty="0" err="1">
                <a:solidFill>
                  <a:srgbClr val="000000"/>
                </a:solidFill>
              </a:rPr>
              <a:t>Himmelstoss</a:t>
            </a:r>
            <a:r>
              <a:rPr lang="en-US" sz="2400" dirty="0">
                <a:solidFill>
                  <a:srgbClr val="000000"/>
                </a:solidFill>
              </a:rPr>
              <a:t> been sent to the front? </a:t>
            </a:r>
          </a:p>
          <a:p>
            <a:endParaRPr lang="en-US" sz="2400" dirty="0" smtClean="0"/>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326476"/>
            <a:ext cx="7848600" cy="461665"/>
          </a:xfrm>
          <a:prstGeom prst="rect">
            <a:avLst/>
          </a:prstGeom>
          <a:solidFill>
            <a:srgbClr val="FFFF00"/>
          </a:solidFill>
        </p:spPr>
        <p:txBody>
          <a:bodyPr wrap="square" rtlCol="0">
            <a:spAutoFit/>
          </a:bodyPr>
          <a:lstStyle/>
          <a:p>
            <a:r>
              <a:rPr lang="en-US" sz="2400" b="1" dirty="0">
                <a:solidFill>
                  <a:srgbClr val="000000"/>
                </a:solidFill>
              </a:rPr>
              <a:t>Because they have hundreds on each of their heads.</a:t>
            </a:r>
          </a:p>
        </p:txBody>
      </p:sp>
      <p:sp>
        <p:nvSpPr>
          <p:cNvPr id="6" name="TextBox 5"/>
          <p:cNvSpPr txBox="1"/>
          <p:nvPr/>
        </p:nvSpPr>
        <p:spPr>
          <a:xfrm>
            <a:off x="666750" y="2969566"/>
            <a:ext cx="7848600" cy="830997"/>
          </a:xfrm>
          <a:prstGeom prst="rect">
            <a:avLst/>
          </a:prstGeom>
          <a:solidFill>
            <a:srgbClr val="FF0000"/>
          </a:solidFill>
        </p:spPr>
        <p:txBody>
          <a:bodyPr wrap="square" rtlCol="0">
            <a:spAutoFit/>
          </a:bodyPr>
          <a:lstStyle/>
          <a:p>
            <a:r>
              <a:rPr lang="en-US" sz="2400" dirty="0">
                <a:solidFill>
                  <a:srgbClr val="000000"/>
                </a:solidFill>
              </a:rPr>
              <a:t>Because he overdid his “lessons” of a few young recruits, and the son of the local magistrate saw and reported him.</a:t>
            </a:r>
            <a:endParaRPr lang="en-US" sz="2400" b="1" dirty="0">
              <a:solidFill>
                <a:srgbClr val="000000"/>
              </a:solidFill>
            </a:endParaRPr>
          </a:p>
        </p:txBody>
      </p:sp>
    </p:spTree>
    <p:extLst>
      <p:ext uri="{BB962C8B-B14F-4D97-AF65-F5344CB8AC3E}">
        <p14:creationId xmlns:p14="http://schemas.microsoft.com/office/powerpoint/2010/main" val="2618743053"/>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5</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3416320"/>
          </a:xfrm>
          <a:prstGeom prst="rect">
            <a:avLst/>
          </a:prstGeom>
          <a:solidFill>
            <a:srgbClr val="FFFFFF"/>
          </a:solidFill>
        </p:spPr>
        <p:txBody>
          <a:bodyPr wrap="square" rtlCol="0">
            <a:spAutoFit/>
          </a:bodyPr>
          <a:lstStyle/>
          <a:p>
            <a:r>
              <a:rPr lang="en-US" sz="2400" dirty="0" smtClean="0">
                <a:solidFill>
                  <a:srgbClr val="000000"/>
                </a:solidFill>
              </a:rPr>
              <a:t>3. How </a:t>
            </a:r>
            <a:r>
              <a:rPr lang="en-US" sz="2400" dirty="0">
                <a:solidFill>
                  <a:srgbClr val="000000"/>
                </a:solidFill>
              </a:rPr>
              <a:t>do the men treat </a:t>
            </a:r>
            <a:r>
              <a:rPr lang="en-US" sz="2400" dirty="0" err="1">
                <a:solidFill>
                  <a:srgbClr val="000000"/>
                </a:solidFill>
              </a:rPr>
              <a:t>Himmeistoss</a:t>
            </a:r>
            <a:r>
              <a:rPr lang="en-US" sz="2400" dirty="0">
                <a:solidFill>
                  <a:srgbClr val="000000"/>
                </a:solidFill>
              </a:rPr>
              <a:t>? </a:t>
            </a:r>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r>
              <a:rPr lang="en-US" sz="2400" dirty="0">
                <a:solidFill>
                  <a:srgbClr val="000000"/>
                </a:solidFill>
              </a:rPr>
              <a:t>4. How does </a:t>
            </a:r>
            <a:r>
              <a:rPr lang="en-US" sz="2400" dirty="0" err="1">
                <a:solidFill>
                  <a:srgbClr val="000000"/>
                </a:solidFill>
              </a:rPr>
              <a:t>Tjaden</a:t>
            </a:r>
            <a:r>
              <a:rPr lang="en-US" sz="2400" dirty="0">
                <a:solidFill>
                  <a:srgbClr val="000000"/>
                </a:solidFill>
              </a:rPr>
              <a:t> get in trouble with </a:t>
            </a:r>
            <a:r>
              <a:rPr lang="en-US" sz="2400" dirty="0" err="1">
                <a:solidFill>
                  <a:srgbClr val="000000"/>
                </a:solidFill>
              </a:rPr>
              <a:t>Himmelstoss</a:t>
            </a:r>
            <a:r>
              <a:rPr lang="en-US" sz="2400" dirty="0">
                <a:solidFill>
                  <a:srgbClr val="000000"/>
                </a:solidFill>
              </a:rPr>
              <a:t>? </a:t>
            </a:r>
            <a:endParaRPr lang="en-US" sz="2400" dirty="0" smtClean="0">
              <a:solidFill>
                <a:srgbClr val="000000"/>
              </a:solidFill>
            </a:endParaRPr>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326476"/>
            <a:ext cx="7848600" cy="1200329"/>
          </a:xfrm>
          <a:prstGeom prst="rect">
            <a:avLst/>
          </a:prstGeom>
          <a:solidFill>
            <a:srgbClr val="000000"/>
          </a:solidFill>
        </p:spPr>
        <p:txBody>
          <a:bodyPr wrap="square" rtlCol="0">
            <a:spAutoFit/>
          </a:bodyPr>
          <a:lstStyle/>
          <a:p>
            <a:r>
              <a:rPr lang="en-US" sz="2400" dirty="0">
                <a:solidFill>
                  <a:srgbClr val="FFFF00"/>
                </a:solidFill>
              </a:rPr>
              <a:t>They don’t show him any respect.  In fact, they are very disrespectful.</a:t>
            </a:r>
            <a:r>
              <a:rPr lang="en-US" sz="2400" dirty="0">
                <a:solidFill>
                  <a:srgbClr val="000000"/>
                </a:solidFill>
              </a:rPr>
              <a:t/>
            </a:r>
            <a:br>
              <a:rPr lang="en-US" sz="2400" dirty="0">
                <a:solidFill>
                  <a:srgbClr val="000000"/>
                </a:solidFill>
              </a:rPr>
            </a:br>
            <a:endParaRPr lang="en-US" sz="2400" dirty="0">
              <a:solidFill>
                <a:srgbClr val="000000"/>
              </a:solidFill>
            </a:endParaRPr>
          </a:p>
        </p:txBody>
      </p:sp>
      <p:sp>
        <p:nvSpPr>
          <p:cNvPr id="6" name="TextBox 5"/>
          <p:cNvSpPr txBox="1"/>
          <p:nvPr/>
        </p:nvSpPr>
        <p:spPr>
          <a:xfrm>
            <a:off x="590550" y="3200399"/>
            <a:ext cx="7848600" cy="1200329"/>
          </a:xfrm>
          <a:prstGeom prst="rect">
            <a:avLst/>
          </a:prstGeom>
          <a:solidFill>
            <a:srgbClr val="FFFF00"/>
          </a:solidFill>
        </p:spPr>
        <p:txBody>
          <a:bodyPr wrap="square" rtlCol="0">
            <a:spAutoFit/>
          </a:bodyPr>
          <a:lstStyle/>
          <a:p>
            <a:r>
              <a:rPr lang="en-US" sz="2400" dirty="0">
                <a:solidFill>
                  <a:srgbClr val="000000"/>
                </a:solidFill>
              </a:rPr>
              <a:t>He treats him as any other soldier, not a superior.  He calls him a dirty hound</a:t>
            </a:r>
            <a:r>
              <a:rPr lang="en-US" sz="2400" dirty="0" smtClean="0">
                <a:solidFill>
                  <a:srgbClr val="000000"/>
                </a:solidFill>
              </a:rPr>
              <a:t>. </a:t>
            </a:r>
            <a:r>
              <a:rPr lang="en-US" sz="2400" dirty="0">
                <a:solidFill>
                  <a:srgbClr val="000000"/>
                </a:solidFill>
              </a:rPr>
              <a:t>Because Paul tells the story of the bed-wetting torture.</a:t>
            </a:r>
            <a:endParaRPr lang="en-US" sz="2400" b="1" dirty="0">
              <a:solidFill>
                <a:srgbClr val="000000"/>
              </a:solidFill>
            </a:endParaRPr>
          </a:p>
        </p:txBody>
      </p:sp>
    </p:spTree>
    <p:extLst>
      <p:ext uri="{BB962C8B-B14F-4D97-AF65-F5344CB8AC3E}">
        <p14:creationId xmlns:p14="http://schemas.microsoft.com/office/powerpoint/2010/main" val="2270345275"/>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5</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893647"/>
          </a:xfrm>
          <a:prstGeom prst="rect">
            <a:avLst/>
          </a:prstGeom>
          <a:solidFill>
            <a:srgbClr val="FFFFFF"/>
          </a:solidFill>
        </p:spPr>
        <p:txBody>
          <a:bodyPr wrap="square" rtlCol="0">
            <a:spAutoFit/>
          </a:bodyPr>
          <a:lstStyle/>
          <a:p>
            <a:r>
              <a:rPr lang="en-US" sz="2400" dirty="0" smtClean="0">
                <a:solidFill>
                  <a:srgbClr val="000000"/>
                </a:solidFill>
              </a:rPr>
              <a:t>5. What </a:t>
            </a:r>
            <a:r>
              <a:rPr lang="en-US" sz="2400" dirty="0">
                <a:solidFill>
                  <a:srgbClr val="000000"/>
                </a:solidFill>
              </a:rPr>
              <a:t>dreams do the various members of the group have about going home? What do their dreams tell you about their characters? </a:t>
            </a:r>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a:solidFill>
                  <a:srgbClr val="000000"/>
                </a:solidFill>
              </a:rPr>
              <a:t>6. What feelings does Paul express while he and Kat are roasting the goose? Out of what do these feelings grow?</a:t>
            </a:r>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57200" y="1828800"/>
            <a:ext cx="8458200" cy="2246769"/>
          </a:xfrm>
          <a:prstGeom prst="rect">
            <a:avLst/>
          </a:prstGeom>
          <a:solidFill>
            <a:srgbClr val="FF0000"/>
          </a:solidFill>
        </p:spPr>
        <p:txBody>
          <a:bodyPr wrap="square" rtlCol="0">
            <a:spAutoFit/>
          </a:bodyPr>
          <a:lstStyle/>
          <a:p>
            <a:r>
              <a:rPr lang="en-US" sz="2000" b="1" dirty="0">
                <a:solidFill>
                  <a:srgbClr val="000000"/>
                </a:solidFill>
              </a:rPr>
              <a:t>been and may be though it will be marred – Paul talks about all of them having a private business and then living in the woods together, and he decides that he wants to do something worth them having had to go through what they are on the front now; </a:t>
            </a:r>
            <a:r>
              <a:rPr lang="en-US" sz="2000" b="1" dirty="0" err="1">
                <a:solidFill>
                  <a:srgbClr val="000000"/>
                </a:solidFill>
              </a:rPr>
              <a:t>Kropp</a:t>
            </a:r>
            <a:r>
              <a:rPr lang="en-US" sz="2000" b="1" dirty="0">
                <a:solidFill>
                  <a:srgbClr val="000000"/>
                </a:solidFill>
              </a:rPr>
              <a:t> doesn’t want to do anything because he knows he will die one day anyway. </a:t>
            </a:r>
            <a:r>
              <a:rPr lang="en-US" sz="2000" b="1" dirty="0" smtClean="0">
                <a:solidFill>
                  <a:srgbClr val="000000"/>
                </a:solidFill>
              </a:rPr>
              <a:t>..</a:t>
            </a:r>
            <a:r>
              <a:rPr lang="en-US" sz="2000" dirty="0"/>
              <a:t> </a:t>
            </a:r>
            <a:r>
              <a:rPr lang="en-US" sz="2000" dirty="0">
                <a:solidFill>
                  <a:srgbClr val="000000"/>
                </a:solidFill>
              </a:rPr>
              <a:t>now they can’t even bear to imagine a real future separate from the </a:t>
            </a:r>
            <a:r>
              <a:rPr lang="en-US" sz="2000" dirty="0" err="1" smtClean="0">
                <a:solidFill>
                  <a:srgbClr val="000000"/>
                </a:solidFill>
              </a:rPr>
              <a:t>war</a:t>
            </a:r>
            <a:r>
              <a:rPr lang="en-US" sz="2000" dirty="0" err="1">
                <a:solidFill>
                  <a:srgbClr val="000000"/>
                </a:solidFill>
              </a:rPr>
              <a:t>now</a:t>
            </a:r>
            <a:r>
              <a:rPr lang="en-US" sz="2000" dirty="0">
                <a:solidFill>
                  <a:srgbClr val="000000"/>
                </a:solidFill>
              </a:rPr>
              <a:t> they can’t even bear to imagine a real future separate from the war</a:t>
            </a:r>
            <a:endParaRPr lang="en-US" sz="2000" b="1" dirty="0">
              <a:solidFill>
                <a:srgbClr val="000000"/>
              </a:solidFill>
            </a:endParaRPr>
          </a:p>
        </p:txBody>
      </p:sp>
      <p:sp>
        <p:nvSpPr>
          <p:cNvPr id="6" name="TextBox 5"/>
          <p:cNvSpPr txBox="1"/>
          <p:nvPr/>
        </p:nvSpPr>
        <p:spPr>
          <a:xfrm>
            <a:off x="666750" y="4950767"/>
            <a:ext cx="7848600" cy="1200329"/>
          </a:xfrm>
          <a:prstGeom prst="rect">
            <a:avLst/>
          </a:prstGeom>
          <a:solidFill>
            <a:srgbClr val="000000"/>
          </a:solidFill>
        </p:spPr>
        <p:txBody>
          <a:bodyPr wrap="square" rtlCol="0">
            <a:spAutoFit/>
          </a:bodyPr>
          <a:lstStyle/>
          <a:p>
            <a:r>
              <a:rPr lang="en-US" sz="2400" dirty="0">
                <a:solidFill>
                  <a:srgbClr val="FFFF00"/>
                </a:solidFill>
              </a:rPr>
              <a:t>That he is the closest to this man out of anyone on the earth at this </a:t>
            </a:r>
            <a:r>
              <a:rPr lang="en-US" sz="2400" dirty="0" smtClean="0">
                <a:solidFill>
                  <a:srgbClr val="FFFF00"/>
                </a:solidFill>
              </a:rPr>
              <a:t>point. </a:t>
            </a:r>
            <a:r>
              <a:rPr lang="en-US" sz="2400" dirty="0">
                <a:solidFill>
                  <a:srgbClr val="FFFF00"/>
                </a:solidFill>
              </a:rPr>
              <a:t>Loneliness and the bond of experience here on the front.</a:t>
            </a:r>
            <a:endParaRPr lang="en-US" sz="2400" b="1" dirty="0">
              <a:solidFill>
                <a:srgbClr val="FFFF00"/>
              </a:solidFill>
            </a:endParaRPr>
          </a:p>
        </p:txBody>
      </p:sp>
    </p:spTree>
    <p:extLst>
      <p:ext uri="{BB962C8B-B14F-4D97-AF65-F5344CB8AC3E}">
        <p14:creationId xmlns:p14="http://schemas.microsoft.com/office/powerpoint/2010/main" val="2289374070"/>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6</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524315"/>
          </a:xfrm>
          <a:prstGeom prst="rect">
            <a:avLst/>
          </a:prstGeom>
          <a:solidFill>
            <a:srgbClr val="FFFFFF"/>
          </a:solidFill>
        </p:spPr>
        <p:txBody>
          <a:bodyPr wrap="square" rtlCol="0">
            <a:spAutoFit/>
          </a:bodyPr>
          <a:lstStyle/>
          <a:p>
            <a:pPr marL="457200" indent="-457200">
              <a:buAutoNum type="arabicPeriod"/>
            </a:pPr>
            <a:r>
              <a:rPr lang="en-US" sz="2400" dirty="0">
                <a:solidFill>
                  <a:srgbClr val="000000"/>
                </a:solidFill>
              </a:rPr>
              <a:t>Why do the men joke about death? </a:t>
            </a:r>
            <a:endParaRPr lang="en-US" sz="2400" dirty="0" smtClean="0">
              <a:solidFill>
                <a:srgbClr val="000000"/>
              </a:solidFill>
            </a:endParaRPr>
          </a:p>
          <a:p>
            <a:pPr marL="457200" indent="-457200">
              <a:buAutoNum type="arabicPeriod"/>
            </a:pPr>
            <a:endParaRPr lang="en-US" sz="2400" dirty="0">
              <a:solidFill>
                <a:srgbClr val="000000"/>
              </a:solidFill>
            </a:endParaRPr>
          </a:p>
          <a:p>
            <a:pPr marL="457200" indent="-457200">
              <a:buAutoNum type="arabicPeriod"/>
            </a:pPr>
            <a:endParaRPr lang="en-US" sz="2400" dirty="0" smtClean="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pPr lvl="0"/>
            <a:r>
              <a:rPr lang="en-US" sz="2400" dirty="0" smtClean="0">
                <a:solidFill>
                  <a:srgbClr val="000000"/>
                </a:solidFill>
              </a:rPr>
              <a:t>2. </a:t>
            </a:r>
            <a:r>
              <a:rPr lang="en-US" sz="2000" dirty="0">
                <a:solidFill>
                  <a:srgbClr val="000000"/>
                </a:solidFill>
              </a:rPr>
              <a:t>Why, according to Paul, must every man believe in Chance and trust his luck?</a:t>
            </a:r>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326476"/>
            <a:ext cx="7848600" cy="1569660"/>
          </a:xfrm>
          <a:prstGeom prst="rect">
            <a:avLst/>
          </a:prstGeom>
          <a:solidFill>
            <a:srgbClr val="FFFF00"/>
          </a:solidFill>
        </p:spPr>
        <p:txBody>
          <a:bodyPr wrap="square" rtlCol="0">
            <a:spAutoFit/>
          </a:bodyPr>
          <a:lstStyle/>
          <a:p>
            <a:r>
              <a:rPr lang="en-US" sz="2400" dirty="0">
                <a:solidFill>
                  <a:srgbClr val="000000"/>
                </a:solidFill>
              </a:rPr>
              <a:t>They see coffins newly made and lined up against a schoolhouse that are clearly made for any of them that get killed in battle – they must joke or they could go crazy with fear and anticipation.</a:t>
            </a:r>
            <a:endParaRPr lang="en-US" sz="2400" b="1" dirty="0">
              <a:solidFill>
                <a:srgbClr val="000000"/>
              </a:solidFill>
            </a:endParaRPr>
          </a:p>
        </p:txBody>
      </p:sp>
      <p:sp>
        <p:nvSpPr>
          <p:cNvPr id="6" name="TextBox 5"/>
          <p:cNvSpPr txBox="1"/>
          <p:nvPr/>
        </p:nvSpPr>
        <p:spPr>
          <a:xfrm>
            <a:off x="603821" y="4114800"/>
            <a:ext cx="7848600" cy="830997"/>
          </a:xfrm>
          <a:prstGeom prst="rect">
            <a:avLst/>
          </a:prstGeom>
          <a:solidFill>
            <a:srgbClr val="FF0000"/>
          </a:solidFill>
        </p:spPr>
        <p:txBody>
          <a:bodyPr wrap="square" rtlCol="0">
            <a:spAutoFit/>
          </a:bodyPr>
          <a:lstStyle/>
          <a:p>
            <a:r>
              <a:rPr lang="en-US" sz="2400" dirty="0">
                <a:solidFill>
                  <a:srgbClr val="000000"/>
                </a:solidFill>
              </a:rPr>
              <a:t>Because he overdid his “lessons” of a few young recruits, and the son of the local magistrate saw and reported him.</a:t>
            </a:r>
            <a:endParaRPr lang="en-US" sz="2400" b="1" dirty="0">
              <a:solidFill>
                <a:srgbClr val="000000"/>
              </a:solidFill>
            </a:endParaRPr>
          </a:p>
        </p:txBody>
      </p:sp>
    </p:spTree>
    <p:extLst>
      <p:ext uri="{BB962C8B-B14F-4D97-AF65-F5344CB8AC3E}">
        <p14:creationId xmlns:p14="http://schemas.microsoft.com/office/powerpoint/2010/main" val="4292339135"/>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0886733">
            <a:off x="3896309" y="2725892"/>
            <a:ext cx="2981517" cy="381000"/>
          </a:xfrm>
          <a:solidFill>
            <a:schemeClr val="bg1">
              <a:lumMod val="75000"/>
              <a:lumOff val="25000"/>
            </a:schemeClr>
          </a:solidFill>
          <a:effectLst>
            <a:softEdge rad="63500"/>
          </a:effectLst>
        </p:spPr>
        <p:txBody>
          <a:bodyPr/>
          <a:lstStyle/>
          <a:p>
            <a:pPr algn="ctr"/>
            <a:r>
              <a:rPr lang="en-US" sz="1600" dirty="0" smtClean="0">
                <a:solidFill>
                  <a:srgbClr val="FFFF00"/>
                </a:solidFill>
                <a:latin typeface="Andalus" pitchFamily="18" charset="-78"/>
                <a:cs typeface="Andalus" pitchFamily="18" charset="-78"/>
              </a:rPr>
              <a:t>By </a:t>
            </a:r>
            <a:r>
              <a:rPr lang="en-US" sz="1600" dirty="0" smtClean="0">
                <a:solidFill>
                  <a:srgbClr val="FFFF00"/>
                </a:solidFill>
                <a:latin typeface="Andalus" pitchFamily="18" charset="-78"/>
                <a:ea typeface="Gill Sans" pitchFamily="-80" charset="0"/>
                <a:cs typeface="Andalus" pitchFamily="18" charset="-78"/>
              </a:rPr>
              <a:t>ERICH </a:t>
            </a:r>
            <a:r>
              <a:rPr lang="en-US" sz="1600" dirty="0">
                <a:solidFill>
                  <a:srgbClr val="FFFF00"/>
                </a:solidFill>
                <a:latin typeface="Andalus" pitchFamily="18" charset="-78"/>
                <a:ea typeface="Gill Sans" pitchFamily="-80" charset="0"/>
                <a:cs typeface="Andalus" pitchFamily="18" charset="-78"/>
              </a:rPr>
              <a:t>MARIA REMARQUE</a:t>
            </a:r>
            <a:r>
              <a:rPr lang="en-US" sz="1600" dirty="0">
                <a:solidFill>
                  <a:srgbClr val="676767"/>
                </a:solidFill>
                <a:ea typeface="Gill Sans" pitchFamily="-80" charset="0"/>
                <a:cs typeface="Gill Sans" pitchFamily="-80" charset="0"/>
              </a:rPr>
              <a:t/>
            </a:r>
            <a:br>
              <a:rPr lang="en-US" sz="1600" dirty="0">
                <a:solidFill>
                  <a:srgbClr val="676767"/>
                </a:solidFill>
                <a:ea typeface="Gill Sans" pitchFamily="-80" charset="0"/>
                <a:cs typeface="Gill Sans" pitchFamily="-80" charset="0"/>
              </a:rPr>
            </a:br>
            <a:endParaRPr lang="en-US" sz="1600" dirty="0"/>
          </a:p>
        </p:txBody>
      </p:sp>
      <p:sp>
        <p:nvSpPr>
          <p:cNvPr id="4" name="TextBox 3"/>
          <p:cNvSpPr txBox="1"/>
          <p:nvPr/>
        </p:nvSpPr>
        <p:spPr>
          <a:xfrm>
            <a:off x="533400" y="609600"/>
            <a:ext cx="4953000" cy="2585323"/>
          </a:xfrm>
          <a:prstGeom prst="rect">
            <a:avLst/>
          </a:prstGeom>
          <a:noFill/>
        </p:spPr>
        <p:txBody>
          <a:bodyPr wrap="square" rtlCol="0">
            <a:spAutoFit/>
          </a:bodyPr>
          <a:lstStyle/>
          <a:p>
            <a:pPr algn="ctr"/>
            <a:r>
              <a:rPr lang="en-US" sz="5400" dirty="0">
                <a:solidFill>
                  <a:srgbClr val="C00000"/>
                </a:solidFill>
                <a:effectLst>
                  <a:glow rad="228600">
                    <a:srgbClr val="D3CDBE">
                      <a:satMod val="175000"/>
                      <a:alpha val="40000"/>
                    </a:srgbClr>
                  </a:glow>
                </a:effectLst>
                <a:latin typeface="Lucida Handwriting" pitchFamily="66" charset="0"/>
              </a:rPr>
              <a:t>All Quiet on the Western Front</a:t>
            </a:r>
          </a:p>
        </p:txBody>
      </p:sp>
      <p:sp>
        <p:nvSpPr>
          <p:cNvPr id="3" name="Rectangle 2"/>
          <p:cNvSpPr/>
          <p:nvPr/>
        </p:nvSpPr>
        <p:spPr>
          <a:xfrm rot="20836576">
            <a:off x="544729" y="2921052"/>
            <a:ext cx="8534400" cy="3358277"/>
          </a:xfrm>
          <a:prstGeom prst="rect">
            <a:avLst/>
          </a:prstGeom>
          <a:solidFill>
            <a:schemeClr val="accent2">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CA" sz="2800" dirty="0">
                <a:solidFill>
                  <a:srgbClr val="FAF9F8"/>
                </a:solidFill>
              </a:rPr>
              <a:t>“This book is to be neither an accusation nor a confession, and least of all an adventure, for death is not an adventure to those who stand face to face with it. It will try simply to tell of a generation of men who, even though they may have escaped its shells, were destroyed by the war.” (Remarque 6)</a:t>
            </a:r>
          </a:p>
          <a:p>
            <a:pPr>
              <a:defRPr/>
            </a:pPr>
            <a:endParaRPr lang="en-CA" dirty="0">
              <a:solidFill>
                <a:srgbClr val="ACA287"/>
              </a:solidFill>
            </a:endParaRPr>
          </a:p>
        </p:txBody>
      </p:sp>
    </p:spTree>
    <p:extLst>
      <p:ext uri="{BB962C8B-B14F-4D97-AF65-F5344CB8AC3E}">
        <p14:creationId xmlns:p14="http://schemas.microsoft.com/office/powerpoint/2010/main" val="690856802"/>
      </p:ext>
    </p:extLst>
  </p:cSld>
  <p:clrMapOvr>
    <a:masterClrMapping/>
  </p:clrMapOvr>
  <mc:AlternateContent xmlns:mc="http://schemas.openxmlformats.org/markup-compatibility/2006" xmlns:p14="http://schemas.microsoft.com/office/powerpoint/2010/main">
    <mc:Choice Requires="p14">
      <p:transition spd="slow" p14:dur="1500" advTm="35000">
        <p14:window dir="vert"/>
      </p:transition>
    </mc:Choice>
    <mc:Fallback xmlns="">
      <p:transition spd="slow" advTm="3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style.rotation</p:attrName>
                                        </p:attrNameLst>
                                      </p:cBhvr>
                                      <p:tavLst>
                                        <p:tav tm="0">
                                          <p:val>
                                            <p:fltVal val="90"/>
                                          </p:val>
                                        </p:tav>
                                        <p:tav tm="100000">
                                          <p:val>
                                            <p:fltVal val="0"/>
                                          </p:val>
                                        </p:tav>
                                      </p:tavLst>
                                    </p:anim>
                                    <p:animEffect transition="in" filter="fad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6</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154984"/>
          </a:xfrm>
          <a:prstGeom prst="rect">
            <a:avLst/>
          </a:prstGeom>
          <a:solidFill>
            <a:srgbClr val="FFFFFF"/>
          </a:solidFill>
        </p:spPr>
        <p:txBody>
          <a:bodyPr wrap="square" rtlCol="0">
            <a:spAutoFit/>
          </a:bodyPr>
          <a:lstStyle/>
          <a:p>
            <a:r>
              <a:rPr lang="en-US" sz="2400" dirty="0" smtClean="0">
                <a:solidFill>
                  <a:srgbClr val="000000"/>
                </a:solidFill>
              </a:rPr>
              <a:t>3. </a:t>
            </a:r>
            <a:r>
              <a:rPr lang="en-US" sz="2400" dirty="0">
                <a:solidFill>
                  <a:srgbClr val="000000"/>
                </a:solidFill>
              </a:rPr>
              <a:t>Describe the men’s battle with the rats. </a:t>
            </a:r>
            <a:endParaRPr lang="en-US" sz="2400" dirty="0" smtClean="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r>
              <a:rPr lang="en-US" sz="2400" dirty="0" smtClean="0">
                <a:solidFill>
                  <a:srgbClr val="000000"/>
                </a:solidFill>
              </a:rPr>
              <a:t>4 </a:t>
            </a:r>
            <a:r>
              <a:rPr lang="en-US" sz="2400" dirty="0">
                <a:solidFill>
                  <a:srgbClr val="000000"/>
                </a:solidFill>
              </a:rPr>
              <a:t>How do the men know they are really cut off from all help when they are being attacked? </a:t>
            </a:r>
            <a:endParaRPr lang="en-US" sz="2400" dirty="0" smtClean="0">
              <a:solidFill>
                <a:srgbClr val="000000"/>
              </a:solidFill>
            </a:endParaRPr>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326476"/>
            <a:ext cx="7848600" cy="1200329"/>
          </a:xfrm>
          <a:prstGeom prst="rect">
            <a:avLst/>
          </a:prstGeom>
          <a:solidFill>
            <a:srgbClr val="000000"/>
          </a:solidFill>
        </p:spPr>
        <p:txBody>
          <a:bodyPr wrap="square" rtlCol="0">
            <a:spAutoFit/>
          </a:bodyPr>
          <a:lstStyle/>
          <a:p>
            <a:r>
              <a:rPr lang="en-US" sz="2400" dirty="0">
                <a:solidFill>
                  <a:srgbClr val="FFFF00"/>
                </a:solidFill>
              </a:rPr>
              <a:t>They lure the fat rats out with gnawed pieces of bread and then fry them with their pocket torches.  Then they throw the dead rats over the wall and wait to strike </a:t>
            </a:r>
            <a:r>
              <a:rPr lang="en-US" sz="2400" dirty="0" smtClean="0">
                <a:solidFill>
                  <a:srgbClr val="FFFF00"/>
                </a:solidFill>
              </a:rPr>
              <a:t>again</a:t>
            </a:r>
            <a:r>
              <a:rPr lang="en-US" sz="2400" dirty="0">
                <a:solidFill>
                  <a:srgbClr val="FFFF00"/>
                </a:solidFill>
              </a:rPr>
              <a:t>.</a:t>
            </a:r>
          </a:p>
        </p:txBody>
      </p:sp>
      <p:sp>
        <p:nvSpPr>
          <p:cNvPr id="6" name="TextBox 5"/>
          <p:cNvSpPr txBox="1"/>
          <p:nvPr/>
        </p:nvSpPr>
        <p:spPr>
          <a:xfrm>
            <a:off x="457200" y="3800563"/>
            <a:ext cx="7848600" cy="1200329"/>
          </a:xfrm>
          <a:prstGeom prst="rect">
            <a:avLst/>
          </a:prstGeom>
          <a:solidFill>
            <a:srgbClr val="FFFF00"/>
          </a:solidFill>
        </p:spPr>
        <p:txBody>
          <a:bodyPr wrap="square" rtlCol="0">
            <a:spAutoFit/>
          </a:bodyPr>
          <a:lstStyle/>
          <a:p>
            <a:r>
              <a:rPr lang="en-US" sz="2400" dirty="0">
                <a:solidFill>
                  <a:srgbClr val="000000"/>
                </a:solidFill>
              </a:rPr>
              <a:t>Because the barrage is so heavy that they know that if anyone tried to get through the line, that they would get killed</a:t>
            </a:r>
            <a:r>
              <a:rPr lang="en-US" sz="2400" dirty="0" smtClean="0">
                <a:solidFill>
                  <a:srgbClr val="000000"/>
                </a:solidFill>
              </a:rPr>
              <a:t>.</a:t>
            </a:r>
            <a:endParaRPr lang="en-US" sz="2400" b="1" dirty="0">
              <a:solidFill>
                <a:srgbClr val="000000"/>
              </a:solidFill>
            </a:endParaRPr>
          </a:p>
        </p:txBody>
      </p:sp>
    </p:spTree>
    <p:extLst>
      <p:ext uri="{BB962C8B-B14F-4D97-AF65-F5344CB8AC3E}">
        <p14:creationId xmlns:p14="http://schemas.microsoft.com/office/powerpoint/2010/main" val="3404357856"/>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6</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893647"/>
          </a:xfrm>
          <a:prstGeom prst="rect">
            <a:avLst/>
          </a:prstGeom>
          <a:solidFill>
            <a:srgbClr val="FFFFFF"/>
          </a:solidFill>
        </p:spPr>
        <p:txBody>
          <a:bodyPr wrap="square" rtlCol="0">
            <a:spAutoFit/>
          </a:bodyPr>
          <a:lstStyle/>
          <a:p>
            <a:r>
              <a:rPr lang="en-US" sz="2400" dirty="0" smtClean="0">
                <a:solidFill>
                  <a:srgbClr val="000000"/>
                </a:solidFill>
              </a:rPr>
              <a:t>5. </a:t>
            </a:r>
            <a:r>
              <a:rPr lang="en-US" sz="2400" dirty="0">
                <a:solidFill>
                  <a:srgbClr val="000000"/>
                </a:solidFill>
              </a:rPr>
              <a:t>What often happens to the young recruits during an attack? </a:t>
            </a:r>
            <a:r>
              <a:rPr lang="en-US" sz="2400" dirty="0" smtClean="0">
                <a:solidFill>
                  <a:srgbClr val="000000"/>
                </a:solidFill>
              </a:rPr>
              <a:t>Why are so many killed?</a:t>
            </a:r>
          </a:p>
          <a:p>
            <a:endParaRPr lang="en-US" sz="2400" dirty="0" smtClean="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r>
              <a:rPr lang="en-US" sz="2400" dirty="0">
                <a:solidFill>
                  <a:srgbClr val="000000"/>
                </a:solidFill>
              </a:rPr>
              <a:t>6. To what level are the men reduced during an attack? What is the most important thing to them? </a:t>
            </a:r>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57200" y="1755227"/>
            <a:ext cx="8458200" cy="1631216"/>
          </a:xfrm>
          <a:prstGeom prst="rect">
            <a:avLst/>
          </a:prstGeom>
          <a:solidFill>
            <a:srgbClr val="FF0000"/>
          </a:solidFill>
        </p:spPr>
        <p:txBody>
          <a:bodyPr wrap="square" rtlCol="0">
            <a:spAutoFit/>
          </a:bodyPr>
          <a:lstStyle/>
          <a:p>
            <a:r>
              <a:rPr lang="en-US" sz="2000" dirty="0">
                <a:solidFill>
                  <a:srgbClr val="000000"/>
                </a:solidFill>
              </a:rPr>
              <a:t>They freeze and cannot fight.  They simply cower in a corner</a:t>
            </a:r>
            <a:r>
              <a:rPr lang="en-US" sz="2000" dirty="0" smtClean="0">
                <a:solidFill>
                  <a:srgbClr val="000000"/>
                </a:solidFill>
              </a:rPr>
              <a:t>. </a:t>
            </a:r>
            <a:r>
              <a:rPr lang="en-US" sz="2000" dirty="0">
                <a:solidFill>
                  <a:srgbClr val="000000"/>
                </a:solidFill>
              </a:rPr>
              <a:t>Also, they are listening so intently for the big bombing sounds that they miss the slight whistle of a shot coming straight for them.  They have not developed the instinct that their “seasoned” companions have.</a:t>
            </a:r>
            <a:r>
              <a:rPr lang="en-US" sz="2000" dirty="0"/>
              <a:t/>
            </a:r>
            <a:br>
              <a:rPr lang="en-US" sz="2000" dirty="0"/>
            </a:br>
            <a:r>
              <a:rPr lang="en-US" sz="2000" dirty="0" smtClean="0">
                <a:solidFill>
                  <a:srgbClr val="000000"/>
                </a:solidFill>
              </a:rPr>
              <a:t> </a:t>
            </a:r>
            <a:endParaRPr lang="en-US" sz="2000" b="1" dirty="0">
              <a:solidFill>
                <a:srgbClr val="000000"/>
              </a:solidFill>
            </a:endParaRPr>
          </a:p>
        </p:txBody>
      </p:sp>
      <p:sp>
        <p:nvSpPr>
          <p:cNvPr id="6" name="TextBox 5"/>
          <p:cNvSpPr txBox="1"/>
          <p:nvPr/>
        </p:nvSpPr>
        <p:spPr>
          <a:xfrm>
            <a:off x="666750" y="4350602"/>
            <a:ext cx="7848600" cy="830997"/>
          </a:xfrm>
          <a:prstGeom prst="rect">
            <a:avLst/>
          </a:prstGeom>
          <a:solidFill>
            <a:srgbClr val="000000"/>
          </a:solidFill>
        </p:spPr>
        <p:txBody>
          <a:bodyPr wrap="square" rtlCol="0">
            <a:spAutoFit/>
          </a:bodyPr>
          <a:lstStyle/>
          <a:p>
            <a:r>
              <a:rPr lang="en-US" sz="2400" dirty="0">
                <a:solidFill>
                  <a:srgbClr val="FFFF00"/>
                </a:solidFill>
              </a:rPr>
              <a:t>They become “wild </a:t>
            </a:r>
            <a:r>
              <a:rPr lang="en-US" sz="2400" dirty="0" smtClean="0">
                <a:solidFill>
                  <a:srgbClr val="FFFF00"/>
                </a:solidFill>
              </a:rPr>
              <a:t>beasts.” </a:t>
            </a:r>
            <a:r>
              <a:rPr lang="en-US" sz="2400" dirty="0">
                <a:solidFill>
                  <a:srgbClr val="FFFF00"/>
                </a:solidFill>
              </a:rPr>
              <a:t>Defending themselves against annihilation.  They are greedy for life.</a:t>
            </a:r>
            <a:r>
              <a:rPr lang="en-US" sz="2400" dirty="0" smtClean="0">
                <a:solidFill>
                  <a:srgbClr val="FFFF00"/>
                </a:solidFill>
              </a:rPr>
              <a:t> </a:t>
            </a:r>
            <a:endParaRPr lang="en-US" sz="2400" b="1" dirty="0">
              <a:solidFill>
                <a:srgbClr val="FFFF00"/>
              </a:solidFill>
            </a:endParaRPr>
          </a:p>
        </p:txBody>
      </p:sp>
    </p:spTree>
    <p:extLst>
      <p:ext uri="{BB962C8B-B14F-4D97-AF65-F5344CB8AC3E}">
        <p14:creationId xmlns:p14="http://schemas.microsoft.com/office/powerpoint/2010/main" val="10235575"/>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6</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4893647"/>
          </a:xfrm>
          <a:prstGeom prst="rect">
            <a:avLst/>
          </a:prstGeom>
          <a:solidFill>
            <a:srgbClr val="FFFFFF"/>
          </a:solidFill>
        </p:spPr>
        <p:txBody>
          <a:bodyPr wrap="square" rtlCol="0">
            <a:spAutoFit/>
          </a:bodyPr>
          <a:lstStyle/>
          <a:p>
            <a:pPr lvl="0"/>
            <a:r>
              <a:rPr lang="en-US" sz="2400" dirty="0" smtClean="0">
                <a:solidFill>
                  <a:srgbClr val="000000"/>
                </a:solidFill>
              </a:rPr>
              <a:t>7. Describe </a:t>
            </a:r>
            <a:r>
              <a:rPr lang="en-US" sz="2400" dirty="0">
                <a:solidFill>
                  <a:srgbClr val="000000"/>
                </a:solidFill>
              </a:rPr>
              <a:t>the night the men spend listening to the wounded man cry out for help.</a:t>
            </a:r>
          </a:p>
          <a:p>
            <a:endParaRPr lang="en-US" sz="2400" dirty="0" smtClean="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pPr lvl="0"/>
            <a:r>
              <a:rPr lang="en-US" sz="2400" dirty="0">
                <a:solidFill>
                  <a:srgbClr val="000000"/>
                </a:solidFill>
              </a:rPr>
              <a:t>8</a:t>
            </a:r>
            <a:r>
              <a:rPr lang="en-US" sz="2400" dirty="0" smtClean="0">
                <a:solidFill>
                  <a:srgbClr val="000000"/>
                </a:solidFill>
              </a:rPr>
              <a:t>. </a:t>
            </a:r>
            <a:r>
              <a:rPr lang="en-US" sz="2400" dirty="0">
                <a:solidFill>
                  <a:srgbClr val="000000"/>
                </a:solidFill>
              </a:rPr>
              <a:t>How does </a:t>
            </a:r>
            <a:r>
              <a:rPr lang="en-US" sz="2400" dirty="0" err="1">
                <a:solidFill>
                  <a:srgbClr val="000000"/>
                </a:solidFill>
              </a:rPr>
              <a:t>Himmelstoss</a:t>
            </a:r>
            <a:r>
              <a:rPr lang="en-US" sz="2400" dirty="0">
                <a:solidFill>
                  <a:srgbClr val="000000"/>
                </a:solidFill>
              </a:rPr>
              <a:t> react in battle?</a:t>
            </a: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57200" y="1755227"/>
            <a:ext cx="8458200" cy="400110"/>
          </a:xfrm>
          <a:prstGeom prst="rect">
            <a:avLst/>
          </a:prstGeom>
          <a:solidFill>
            <a:srgbClr val="FF0000"/>
          </a:solidFill>
        </p:spPr>
        <p:txBody>
          <a:bodyPr wrap="square" rtlCol="0">
            <a:spAutoFit/>
          </a:bodyPr>
          <a:lstStyle/>
          <a:p>
            <a:r>
              <a:rPr lang="en-US" sz="2000" dirty="0" smtClean="0">
                <a:solidFill>
                  <a:srgbClr val="000000"/>
                </a:solidFill>
              </a:rPr>
              <a:t> </a:t>
            </a:r>
            <a:endParaRPr lang="en-US" sz="2000" b="1" dirty="0">
              <a:solidFill>
                <a:srgbClr val="000000"/>
              </a:solidFill>
            </a:endParaRPr>
          </a:p>
        </p:txBody>
      </p:sp>
      <p:sp>
        <p:nvSpPr>
          <p:cNvPr id="6" name="TextBox 5"/>
          <p:cNvSpPr txBox="1"/>
          <p:nvPr/>
        </p:nvSpPr>
        <p:spPr>
          <a:xfrm>
            <a:off x="609600" y="3810000"/>
            <a:ext cx="7848600" cy="461665"/>
          </a:xfrm>
          <a:prstGeom prst="rect">
            <a:avLst/>
          </a:prstGeom>
          <a:solidFill>
            <a:srgbClr val="000000"/>
          </a:solidFill>
        </p:spPr>
        <p:txBody>
          <a:bodyPr wrap="square" rtlCol="0">
            <a:spAutoFit/>
          </a:bodyPr>
          <a:lstStyle/>
          <a:p>
            <a:endParaRPr lang="en-US" sz="2400" b="1" dirty="0">
              <a:solidFill>
                <a:srgbClr val="FFFF00"/>
              </a:solidFill>
            </a:endParaRPr>
          </a:p>
        </p:txBody>
      </p:sp>
    </p:spTree>
    <p:extLst>
      <p:ext uri="{BB962C8B-B14F-4D97-AF65-F5344CB8AC3E}">
        <p14:creationId xmlns:p14="http://schemas.microsoft.com/office/powerpoint/2010/main" val="776140296"/>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266700"/>
            <a:ext cx="8077200" cy="646331"/>
          </a:xfrm>
          <a:prstGeom prst="rect">
            <a:avLst/>
          </a:prstGeom>
          <a:solidFill>
            <a:srgbClr val="FFFF00"/>
          </a:solidFill>
          <a:ln w="38100">
            <a:solidFill>
              <a:schemeClr val="tx1"/>
            </a:solidFill>
          </a:ln>
        </p:spPr>
        <p:txBody>
          <a:bodyPr wrap="square" rtlCol="0">
            <a:spAutoFit/>
          </a:bodyPr>
          <a:lstStyle/>
          <a:p>
            <a:pPr algn="ctr"/>
            <a:r>
              <a:rPr lang="en-US" sz="3600" dirty="0" err="1" smtClean="0">
                <a:solidFill>
                  <a:srgbClr val="C00000"/>
                </a:solidFill>
                <a:effectLst>
                  <a:glow rad="228600">
                    <a:srgbClr val="FFFF00">
                      <a:alpha val="40000"/>
                    </a:srgbClr>
                  </a:glow>
                </a:effectLst>
                <a:latin typeface="Lucida Handwriting" pitchFamily="66" charset="0"/>
              </a:rPr>
              <a:t>Himmelstoss</a:t>
            </a:r>
            <a:r>
              <a:rPr lang="en-US" sz="3600" dirty="0" smtClean="0">
                <a:solidFill>
                  <a:srgbClr val="C00000"/>
                </a:solidFill>
                <a:effectLst>
                  <a:glow rad="228600">
                    <a:srgbClr val="FFFF00">
                      <a:alpha val="40000"/>
                    </a:srgbClr>
                  </a:glow>
                </a:effectLst>
                <a:latin typeface="Lucida Handwriting" pitchFamily="66" charset="0"/>
              </a:rPr>
              <a:t> in Battle!</a:t>
            </a:r>
            <a:endParaRPr lang="en-US" sz="3600" dirty="0">
              <a:solidFill>
                <a:srgbClr val="C00000"/>
              </a:solidFill>
              <a:effectLst>
                <a:glow rad="228600">
                  <a:srgbClr val="FFFF00">
                    <a:alpha val="40000"/>
                  </a:srgbClr>
                </a:glow>
              </a:effectLst>
              <a:latin typeface="Lucida Handwriting" pitchFamily="66" charset="0"/>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962400" y="990600"/>
            <a:ext cx="5010150" cy="1938992"/>
          </a:xfrm>
          <a:prstGeom prst="rect">
            <a:avLst/>
          </a:prstGeom>
          <a:solidFill>
            <a:srgbClr val="FFFFFF"/>
          </a:solidFill>
          <a:ln w="38100">
            <a:solidFill>
              <a:srgbClr val="000000"/>
            </a:solidFill>
          </a:ln>
        </p:spPr>
        <p:txBody>
          <a:bodyPr wrap="square" rtlCol="0">
            <a:spAutoFit/>
          </a:bodyPr>
          <a:lstStyle/>
          <a:p>
            <a:pPr fontAlgn="t"/>
            <a:r>
              <a:rPr lang="en-US" sz="2000" b="1" dirty="0">
                <a:solidFill>
                  <a:srgbClr val="000000"/>
                </a:solidFill>
              </a:rPr>
              <a:t>Quickly I jump back into the dug-out and find him with a small scratch lying in a corner pretending to be wounded. His face looks sullen. He is in a panic; he is new to it too. But it makes me mad that the young recruits should be out there and he here. </a:t>
            </a:r>
            <a:endParaRPr lang="en-US" sz="2000" b="1" dirty="0" smtClean="0">
              <a:solidFill>
                <a:srgbClr val="000000"/>
              </a:solidFill>
              <a:effectLst/>
            </a:endParaRPr>
          </a:p>
        </p:txBody>
      </p:sp>
      <p:pic>
        <p:nvPicPr>
          <p:cNvPr id="11270" name="Picture 6" descr="Himmelst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30" y="990600"/>
            <a:ext cx="3276600"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3429000"/>
            <a:ext cx="8058150" cy="1323439"/>
          </a:xfrm>
          <a:prstGeom prst="rect">
            <a:avLst/>
          </a:prstGeom>
          <a:solidFill>
            <a:srgbClr val="FFFFFF"/>
          </a:solidFill>
          <a:ln w="38100">
            <a:solidFill>
              <a:srgbClr val="000000"/>
            </a:solidFill>
          </a:ln>
        </p:spPr>
        <p:txBody>
          <a:bodyPr wrap="square" rtlCol="0">
            <a:spAutoFit/>
          </a:bodyPr>
          <a:lstStyle/>
          <a:p>
            <a:pPr fontAlgn="t"/>
            <a:r>
              <a:rPr lang="en-US" sz="2000" dirty="0">
                <a:solidFill>
                  <a:srgbClr val="000000"/>
                </a:solidFill>
              </a:rPr>
              <a:t>"You lump, will you get out--you hound, you skunk, sneak out of it, would you?" His eye becomes glassy, I knock his head against the wall--"You cow"--I kick him in the ribs--"You swine"--I push him toward the door and shove him out head first. </a:t>
            </a:r>
            <a:endParaRPr lang="en-US" sz="2000" b="1" dirty="0" smtClean="0">
              <a:solidFill>
                <a:srgbClr val="000000"/>
              </a:solidFill>
              <a:effectLst/>
            </a:endParaRPr>
          </a:p>
        </p:txBody>
      </p:sp>
    </p:spTree>
    <p:extLst>
      <p:ext uri="{BB962C8B-B14F-4D97-AF65-F5344CB8AC3E}">
        <p14:creationId xmlns:p14="http://schemas.microsoft.com/office/powerpoint/2010/main" val="976967310"/>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6</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3785652"/>
          </a:xfrm>
          <a:prstGeom prst="rect">
            <a:avLst/>
          </a:prstGeom>
          <a:solidFill>
            <a:srgbClr val="FFFFFF"/>
          </a:solidFill>
        </p:spPr>
        <p:txBody>
          <a:bodyPr wrap="square" rtlCol="0">
            <a:spAutoFit/>
          </a:bodyPr>
          <a:lstStyle/>
          <a:p>
            <a:pPr lvl="0"/>
            <a:r>
              <a:rPr lang="en-US" sz="2400" dirty="0">
                <a:solidFill>
                  <a:srgbClr val="000000"/>
                </a:solidFill>
              </a:rPr>
              <a:t>8</a:t>
            </a:r>
            <a:r>
              <a:rPr lang="en-US" sz="2400" dirty="0" smtClean="0">
                <a:solidFill>
                  <a:srgbClr val="000000"/>
                </a:solidFill>
              </a:rPr>
              <a:t>. </a:t>
            </a:r>
            <a:r>
              <a:rPr lang="en-US" sz="2400" dirty="0">
                <a:solidFill>
                  <a:srgbClr val="000000"/>
                </a:solidFill>
              </a:rPr>
              <a:t>Describe the scene in the field after the battle is over.  What do the men see?  How many men did the company lose?</a:t>
            </a:r>
          </a:p>
          <a:p>
            <a:endParaRPr lang="en-US" sz="2400" dirty="0" smtClean="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smtClean="0">
              <a:solidFill>
                <a:srgbClr val="000000"/>
              </a:solidFill>
            </a:endParaRPr>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57200" y="1755227"/>
            <a:ext cx="8458200" cy="707886"/>
          </a:xfrm>
          <a:prstGeom prst="rect">
            <a:avLst/>
          </a:prstGeom>
          <a:solidFill>
            <a:srgbClr val="FF0000"/>
          </a:solidFill>
        </p:spPr>
        <p:txBody>
          <a:bodyPr wrap="square" rtlCol="0">
            <a:spAutoFit/>
          </a:bodyPr>
          <a:lstStyle/>
          <a:p>
            <a:r>
              <a:rPr lang="en-US" sz="2000" dirty="0"/>
              <a:t/>
            </a:r>
            <a:br>
              <a:rPr lang="en-US" sz="2000" dirty="0"/>
            </a:br>
            <a:r>
              <a:rPr lang="en-US" sz="2000" dirty="0" smtClean="0">
                <a:solidFill>
                  <a:srgbClr val="000000"/>
                </a:solidFill>
              </a:rPr>
              <a:t> </a:t>
            </a:r>
            <a:endParaRPr lang="en-US" sz="2000" b="1" dirty="0">
              <a:solidFill>
                <a:srgbClr val="000000"/>
              </a:solidFill>
            </a:endParaRPr>
          </a:p>
        </p:txBody>
      </p:sp>
    </p:spTree>
    <p:extLst>
      <p:ext uri="{BB962C8B-B14F-4D97-AF65-F5344CB8AC3E}">
        <p14:creationId xmlns:p14="http://schemas.microsoft.com/office/powerpoint/2010/main" val="27827914"/>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3200" b="1" dirty="0" smtClean="0">
                <a:solidFill>
                  <a:srgbClr val="FFFFFF"/>
                </a:solidFill>
              </a:rPr>
              <a:t>Chapter 7 – Literary Analysis Sketch</a:t>
            </a:r>
            <a:endParaRPr lang="en-US" sz="3200" dirty="0">
              <a:solidFill>
                <a:srgbClr val="FFFFFF"/>
              </a:solidFill>
            </a:endParaRPr>
          </a:p>
        </p:txBody>
      </p:sp>
      <p:sp>
        <p:nvSpPr>
          <p:cNvPr id="2" name="TextBox 1"/>
          <p:cNvSpPr txBox="1"/>
          <p:nvPr/>
        </p:nvSpPr>
        <p:spPr>
          <a:xfrm>
            <a:off x="628650" y="914400"/>
            <a:ext cx="8286750" cy="1477328"/>
          </a:xfrm>
          <a:prstGeom prst="rect">
            <a:avLst/>
          </a:prstGeom>
          <a:solidFill>
            <a:srgbClr val="000000"/>
          </a:solidFill>
        </p:spPr>
        <p:txBody>
          <a:bodyPr wrap="square" rtlCol="0">
            <a:spAutoFit/>
          </a:bodyPr>
          <a:lstStyle/>
          <a:p>
            <a:r>
              <a:rPr lang="en-US" sz="2400" b="1" dirty="0">
                <a:solidFill>
                  <a:srgbClr val="FFFF00"/>
                </a:solidFill>
              </a:rPr>
              <a:t>Image Sketch- Chapter </a:t>
            </a:r>
            <a:r>
              <a:rPr lang="en-US" sz="2400" b="1" dirty="0" smtClean="0">
                <a:solidFill>
                  <a:srgbClr val="FFFF00"/>
                </a:solidFill>
              </a:rPr>
              <a:t>7 </a:t>
            </a:r>
            <a:r>
              <a:rPr lang="en-US" sz="2400" b="1" dirty="0">
                <a:solidFill>
                  <a:srgbClr val="FFFF00"/>
                </a:solidFill>
              </a:rPr>
              <a:t>contains vivid details about the </a:t>
            </a:r>
            <a:r>
              <a:rPr lang="en-US" sz="2400" b="1" dirty="0" smtClean="0">
                <a:solidFill>
                  <a:srgbClr val="FFFF00"/>
                </a:solidFill>
              </a:rPr>
              <a:t>setting. As you read chapter 7, choose a setting from the list below to draw.</a:t>
            </a:r>
            <a:endParaRPr lang="en-US" sz="2400" b="1" dirty="0">
              <a:solidFill>
                <a:srgbClr val="FFFF00"/>
              </a:solidFill>
            </a:endParaRPr>
          </a:p>
          <a:p>
            <a:endParaRPr lang="en-US" dirty="0"/>
          </a:p>
        </p:txBody>
      </p:sp>
      <p:sp>
        <p:nvSpPr>
          <p:cNvPr id="7" name="Text Box 3"/>
          <p:cNvSpPr txBox="1"/>
          <p:nvPr/>
        </p:nvSpPr>
        <p:spPr>
          <a:xfrm>
            <a:off x="628650" y="2514600"/>
            <a:ext cx="8153400" cy="4161472"/>
          </a:xfrm>
          <a:prstGeom prst="rect">
            <a:avLst/>
          </a:prstGeom>
          <a:solidFill>
            <a:srgbClr val="FFFF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smtClean="0">
                <a:solidFill>
                  <a:srgbClr val="000000"/>
                </a:solidFill>
                <a:effectLst/>
                <a:latin typeface="Times New Roman"/>
                <a:ea typeface="Times New Roman"/>
              </a:rPr>
              <a:t>Check </a:t>
            </a:r>
            <a:r>
              <a:rPr lang="en-US" b="1" dirty="0">
                <a:solidFill>
                  <a:srgbClr val="000000"/>
                </a:solidFill>
                <a:effectLst/>
                <a:latin typeface="Times New Roman"/>
                <a:ea typeface="Times New Roman"/>
              </a:rPr>
              <a:t>the setting you will sketch in this chapter:</a:t>
            </a:r>
            <a:endParaRPr lang="en-US" dirty="0">
              <a:solidFill>
                <a:srgbClr val="000000"/>
              </a:solidFill>
              <a:effectLst/>
              <a:latin typeface="Times New Roman"/>
              <a:ea typeface="Times New Roman"/>
            </a:endParaRPr>
          </a:p>
          <a:p>
            <a:pPr marL="0" marR="0">
              <a:spcBef>
                <a:spcPts val="0"/>
              </a:spcBef>
              <a:spcAft>
                <a:spcPts val="0"/>
              </a:spcAft>
            </a:pPr>
            <a:r>
              <a:rPr lang="en-US" i="1" dirty="0">
                <a:effectLst/>
                <a:latin typeface="Garamond"/>
                <a:ea typeface="Calibri"/>
                <a:cs typeface="Berkeley-Medium"/>
              </a:rPr>
              <a:t> </a:t>
            </a:r>
            <a:r>
              <a:rPr lang="en-US" sz="2400" i="1" dirty="0" smtClean="0">
                <a:solidFill>
                  <a:srgbClr val="C00000"/>
                </a:solidFill>
                <a:effectLst/>
                <a:latin typeface="Garamond"/>
                <a:ea typeface="Calibri"/>
                <a:cs typeface="Berkeley-Medium"/>
              </a:rPr>
              <a:t>___</a:t>
            </a:r>
            <a:r>
              <a:rPr lang="en-US" sz="2400" i="1" dirty="0">
                <a:solidFill>
                  <a:srgbClr val="C00000"/>
                </a:solidFill>
                <a:effectLst/>
                <a:latin typeface="Garamond"/>
                <a:ea typeface="Calibri"/>
                <a:cs typeface="Berkeley-Medium"/>
              </a:rPr>
              <a:t>The description of the houses by the canal.</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description of the landscape becoming familiar from the train.</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“smooth meadows”</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description of the streaming sun and the field.</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“street-crossing.”</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view from the bridge.</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description of the beer garden.</a:t>
            </a:r>
            <a:endParaRPr lang="en-US" sz="2400" dirty="0">
              <a:solidFill>
                <a:srgbClr val="C00000"/>
              </a:solidFill>
              <a:effectLst/>
              <a:latin typeface="Times New Roman"/>
              <a:ea typeface="Times New Roman"/>
            </a:endParaRPr>
          </a:p>
          <a:p>
            <a:pPr marL="0" marR="0">
              <a:spcBef>
                <a:spcPts val="0"/>
              </a:spcBef>
              <a:spcAft>
                <a:spcPts val="0"/>
              </a:spcAft>
            </a:pPr>
            <a:r>
              <a:rPr lang="en-US" sz="2400" i="1" dirty="0">
                <a:solidFill>
                  <a:srgbClr val="C00000"/>
                </a:solidFill>
                <a:effectLst/>
                <a:latin typeface="Garamond"/>
                <a:ea typeface="Calibri"/>
                <a:cs typeface="Berkeley-Medium"/>
              </a:rPr>
              <a:t> </a:t>
            </a:r>
            <a:r>
              <a:rPr lang="en-US" sz="2400" i="1" dirty="0" smtClean="0">
                <a:solidFill>
                  <a:srgbClr val="C00000"/>
                </a:solidFill>
                <a:effectLst/>
                <a:latin typeface="Garamond"/>
                <a:ea typeface="Calibri"/>
                <a:cs typeface="Berkeley-Medium"/>
              </a:rPr>
              <a:t>____</a:t>
            </a:r>
            <a:r>
              <a:rPr lang="en-US" sz="2400" i="1" dirty="0">
                <a:solidFill>
                  <a:srgbClr val="C00000"/>
                </a:solidFill>
                <a:effectLst/>
                <a:latin typeface="Garamond"/>
                <a:ea typeface="Calibri"/>
                <a:cs typeface="Berkeley-Medium"/>
              </a:rPr>
              <a:t>The description of Paul’s room</a:t>
            </a:r>
            <a:r>
              <a:rPr lang="en-US" sz="2400" i="1" dirty="0">
                <a:solidFill>
                  <a:srgbClr val="C00000"/>
                </a:solidFill>
                <a:effectLst/>
                <a:latin typeface="Garamond"/>
                <a:ea typeface="Times New Roman"/>
              </a:rPr>
              <a:t>.</a:t>
            </a:r>
            <a:endParaRPr lang="en-US" sz="2400" dirty="0">
              <a:solidFill>
                <a:srgbClr val="C00000"/>
              </a:solidFill>
              <a:effectLst/>
              <a:latin typeface="Times New Roman"/>
              <a:ea typeface="Times New Roman"/>
            </a:endParaRPr>
          </a:p>
          <a:p>
            <a:pPr marL="0" marR="0">
              <a:spcBef>
                <a:spcPts val="0"/>
              </a:spcBef>
              <a:spcAft>
                <a:spcPts val="0"/>
              </a:spcAft>
            </a:pPr>
            <a:r>
              <a:rPr lang="en-US" sz="2400" b="1" i="1" u="sng" dirty="0" smtClean="0">
                <a:solidFill>
                  <a:srgbClr val="C00000"/>
                </a:solidFill>
                <a:effectLst/>
                <a:latin typeface="Times New Roman"/>
                <a:ea typeface="Times New Roman"/>
              </a:rPr>
              <a:t>Notes about setting from text: </a:t>
            </a:r>
            <a:endParaRPr lang="en-US" sz="2400" dirty="0">
              <a:solidFill>
                <a:srgbClr val="C00000"/>
              </a:solidFill>
              <a:effectLst/>
              <a:latin typeface="Times New Roman"/>
              <a:ea typeface="Times New Roman"/>
            </a:endParaRPr>
          </a:p>
          <a:p>
            <a:pPr marL="0" marR="0">
              <a:spcBef>
                <a:spcPts val="0"/>
              </a:spcBef>
              <a:spcAft>
                <a:spcPts val="0"/>
              </a:spcAft>
            </a:pPr>
            <a:endParaRPr lang="en-US" sz="1200" dirty="0">
              <a:effectLst/>
              <a:latin typeface="Times New Roman"/>
              <a:ea typeface="Times New Roman"/>
            </a:endParaRPr>
          </a:p>
        </p:txBody>
      </p:sp>
    </p:spTree>
    <p:extLst>
      <p:ext uri="{BB962C8B-B14F-4D97-AF65-F5344CB8AC3E}">
        <p14:creationId xmlns:p14="http://schemas.microsoft.com/office/powerpoint/2010/main" val="3022664536"/>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8</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305800" cy="3785652"/>
          </a:xfrm>
          <a:prstGeom prst="rect">
            <a:avLst/>
          </a:prstGeom>
          <a:solidFill>
            <a:srgbClr val="FFFFFF"/>
          </a:solidFill>
        </p:spPr>
        <p:txBody>
          <a:bodyPr wrap="square" rtlCol="0">
            <a:spAutoFit/>
          </a:bodyPr>
          <a:lstStyle/>
          <a:p>
            <a:pPr marL="457200" indent="-457200">
              <a:buAutoNum type="arabicPeriod"/>
            </a:pPr>
            <a:r>
              <a:rPr lang="en-US" sz="2400" dirty="0" smtClean="0">
                <a:solidFill>
                  <a:srgbClr val="000000"/>
                </a:solidFill>
              </a:rPr>
              <a:t>Why </a:t>
            </a:r>
            <a:r>
              <a:rPr lang="en-US" sz="2400" dirty="0">
                <a:solidFill>
                  <a:srgbClr val="000000"/>
                </a:solidFill>
              </a:rPr>
              <a:t>do the soldiers at the camp on the moor become so close to nature? </a:t>
            </a:r>
            <a:endParaRPr lang="en-US" sz="2400" dirty="0" smtClean="0">
              <a:solidFill>
                <a:srgbClr val="000000"/>
              </a:solidFill>
            </a:endParaRPr>
          </a:p>
          <a:p>
            <a:pPr marL="457200" indent="-457200">
              <a:buAutoNum type="arabicPeriod"/>
            </a:pPr>
            <a:endParaRPr lang="en-US" sz="2400" dirty="0">
              <a:solidFill>
                <a:srgbClr val="000000"/>
              </a:solidFill>
            </a:endParaRPr>
          </a:p>
          <a:p>
            <a:pPr marL="457200" indent="-457200">
              <a:buAutoNum type="arabicPeriod"/>
            </a:pPr>
            <a:endParaRPr lang="en-US" sz="2400" dirty="0" smtClean="0">
              <a:solidFill>
                <a:srgbClr val="000000"/>
              </a:solidFill>
            </a:endParaRPr>
          </a:p>
          <a:p>
            <a:pPr marL="457200" indent="-457200">
              <a:buAutoNum type="arabicPeriod"/>
            </a:pPr>
            <a:endParaRPr lang="en-US" sz="2400" dirty="0">
              <a:solidFill>
                <a:srgbClr val="000000"/>
              </a:solidFill>
            </a:endParaRPr>
          </a:p>
          <a:p>
            <a:endParaRPr lang="en-US" sz="2400" dirty="0">
              <a:solidFill>
                <a:srgbClr val="000000"/>
              </a:solidFill>
            </a:endParaRPr>
          </a:p>
          <a:p>
            <a:r>
              <a:rPr lang="en-US" sz="2400" dirty="0">
                <a:solidFill>
                  <a:srgbClr val="000000"/>
                </a:solidFill>
              </a:rPr>
              <a:t>2. Describe the Russian prisoners. </a:t>
            </a:r>
            <a:r>
              <a:rPr lang="en-US" sz="2400" dirty="0" smtClean="0">
                <a:solidFill>
                  <a:srgbClr val="000000"/>
                </a:solidFill>
              </a:rPr>
              <a:t>Why does Paul feel sorry for them? </a:t>
            </a:r>
            <a:endParaRPr lang="en-US" sz="2400" dirty="0">
              <a:solidFill>
                <a:srgbClr val="000000"/>
              </a:solidFill>
            </a:endParaRPr>
          </a:p>
          <a:p>
            <a:endParaRPr lang="en-US" sz="2400" dirty="0" smtClean="0">
              <a:solidFill>
                <a:srgbClr val="000000"/>
              </a:solidFill>
            </a:endParaRPr>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57200" y="1755227"/>
            <a:ext cx="8458200" cy="1200329"/>
          </a:xfrm>
          <a:prstGeom prst="rect">
            <a:avLst/>
          </a:prstGeom>
          <a:solidFill>
            <a:srgbClr val="FF0000"/>
          </a:solidFill>
        </p:spPr>
        <p:txBody>
          <a:bodyPr wrap="square" rtlCol="0">
            <a:spAutoFit/>
          </a:bodyPr>
          <a:lstStyle/>
          <a:p>
            <a:r>
              <a:rPr lang="en-US" sz="2400" dirty="0">
                <a:solidFill>
                  <a:srgbClr val="FFFFFF"/>
                </a:solidFill>
              </a:rPr>
              <a:t>Because they feel so alone.  Being alone causes them to be quiet and observe and appreciate nature.  Nature is safe companionship that cannot die.  Even if “she” seems to die, it is only for a season.</a:t>
            </a:r>
            <a:endParaRPr lang="en-US" sz="2400" b="1" dirty="0">
              <a:solidFill>
                <a:srgbClr val="FFFFFF"/>
              </a:solidFill>
            </a:endParaRPr>
          </a:p>
        </p:txBody>
      </p:sp>
      <p:sp>
        <p:nvSpPr>
          <p:cNvPr id="6" name="TextBox 5"/>
          <p:cNvSpPr txBox="1"/>
          <p:nvPr/>
        </p:nvSpPr>
        <p:spPr>
          <a:xfrm>
            <a:off x="266700" y="3943350"/>
            <a:ext cx="8839200" cy="1569660"/>
          </a:xfrm>
          <a:prstGeom prst="rect">
            <a:avLst/>
          </a:prstGeom>
          <a:solidFill>
            <a:srgbClr val="000000"/>
          </a:solidFill>
        </p:spPr>
        <p:txBody>
          <a:bodyPr wrap="square" rtlCol="0">
            <a:spAutoFit/>
          </a:bodyPr>
          <a:lstStyle/>
          <a:p>
            <a:r>
              <a:rPr lang="en-US" sz="2400" dirty="0" smtClean="0">
                <a:solidFill>
                  <a:srgbClr val="FFFF00"/>
                </a:solidFill>
              </a:rPr>
              <a:t>They </a:t>
            </a:r>
            <a:r>
              <a:rPr lang="en-US" sz="2400" dirty="0">
                <a:solidFill>
                  <a:srgbClr val="FFFF00"/>
                </a:solidFill>
              </a:rPr>
              <a:t>seem nervous and afraid and go about like beggars taking the scraps from the Germans’ garbage piles. </a:t>
            </a:r>
            <a:r>
              <a:rPr lang="en-US" sz="2400" dirty="0" smtClean="0">
                <a:solidFill>
                  <a:srgbClr val="FFFF00"/>
                </a:solidFill>
              </a:rPr>
              <a:t>Paul realizes </a:t>
            </a:r>
            <a:r>
              <a:rPr lang="en-US" sz="2400" dirty="0">
                <a:solidFill>
                  <a:srgbClr val="FFFF00"/>
                </a:solidFill>
              </a:rPr>
              <a:t>their humanity.  They look just like any of the other peasants in the farmland of Germany. </a:t>
            </a:r>
            <a:endParaRPr lang="en-US" sz="2400" b="1" dirty="0">
              <a:solidFill>
                <a:srgbClr val="FFFF00"/>
              </a:solidFill>
            </a:endParaRPr>
          </a:p>
        </p:txBody>
      </p:sp>
    </p:spTree>
    <p:extLst>
      <p:ext uri="{BB962C8B-B14F-4D97-AF65-F5344CB8AC3E}">
        <p14:creationId xmlns:p14="http://schemas.microsoft.com/office/powerpoint/2010/main" val="1851909490"/>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8</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534400" cy="5632311"/>
          </a:xfrm>
          <a:prstGeom prst="rect">
            <a:avLst/>
          </a:prstGeom>
          <a:solidFill>
            <a:srgbClr val="FFFFFF"/>
          </a:solidFill>
        </p:spPr>
        <p:txBody>
          <a:bodyPr wrap="square" rtlCol="0">
            <a:spAutoFit/>
          </a:bodyPr>
          <a:lstStyle/>
          <a:p>
            <a:r>
              <a:rPr lang="en-US" sz="2400" dirty="0">
                <a:solidFill>
                  <a:srgbClr val="000000"/>
                </a:solidFill>
              </a:rPr>
              <a:t>3. What is wrong with Paul’s mother? Why is his father afraid to  ask the surgeon how much her operation will cost? </a:t>
            </a:r>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endParaRPr lang="en-US" sz="2400" dirty="0">
              <a:solidFill>
                <a:srgbClr val="000000"/>
              </a:solidFill>
            </a:endParaRPr>
          </a:p>
          <a:p>
            <a:r>
              <a:rPr lang="en-US" sz="2400" dirty="0">
                <a:solidFill>
                  <a:srgbClr val="000000"/>
                </a:solidFill>
              </a:rPr>
              <a:t> </a:t>
            </a:r>
          </a:p>
          <a:p>
            <a:r>
              <a:rPr lang="en-US" sz="2400" dirty="0">
                <a:solidFill>
                  <a:srgbClr val="000000"/>
                </a:solidFill>
              </a:rPr>
              <a:t> </a:t>
            </a:r>
          </a:p>
          <a:p>
            <a:r>
              <a:rPr lang="en-US" sz="2400" dirty="0">
                <a:solidFill>
                  <a:srgbClr val="000000"/>
                </a:solidFill>
              </a:rPr>
              <a:t> </a:t>
            </a:r>
          </a:p>
          <a:p>
            <a:r>
              <a:rPr lang="en-US" sz="2400" dirty="0">
                <a:solidFill>
                  <a:srgbClr val="000000"/>
                </a:solidFill>
              </a:rPr>
              <a:t>4. Why is it hard for Paul to spend time with his family? </a:t>
            </a:r>
            <a:br>
              <a:rPr lang="en-US" sz="2400" dirty="0">
                <a:solidFill>
                  <a:srgbClr val="000000"/>
                </a:solidFill>
              </a:rPr>
            </a:br>
            <a:endParaRPr lang="en-US" sz="2400" dirty="0">
              <a:solidFill>
                <a:srgbClr val="000000"/>
              </a:solidFill>
            </a:endParaRPr>
          </a:p>
          <a:p>
            <a:endParaRPr lang="en-US" sz="2400" dirty="0" smtClean="0"/>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600200"/>
            <a:ext cx="8134350" cy="2308324"/>
          </a:xfrm>
          <a:prstGeom prst="rect">
            <a:avLst/>
          </a:prstGeom>
          <a:solidFill>
            <a:srgbClr val="FFFF00"/>
          </a:solidFill>
        </p:spPr>
        <p:txBody>
          <a:bodyPr wrap="square" rtlCol="0">
            <a:spAutoFit/>
          </a:bodyPr>
          <a:lstStyle/>
          <a:p>
            <a:r>
              <a:rPr lang="en-US" sz="2400" dirty="0">
                <a:solidFill>
                  <a:srgbClr val="000000"/>
                </a:solidFill>
              </a:rPr>
              <a:t>She is dying of cancer</a:t>
            </a:r>
            <a:r>
              <a:rPr lang="en-US" sz="2400" b="1" dirty="0" smtClean="0">
                <a:solidFill>
                  <a:srgbClr val="000000"/>
                </a:solidFill>
              </a:rPr>
              <a:t>. </a:t>
            </a:r>
            <a:r>
              <a:rPr lang="en-US" sz="2400" dirty="0">
                <a:solidFill>
                  <a:srgbClr val="000000"/>
                </a:solidFill>
              </a:rPr>
              <a:t>Because he knows that if he asks the doctor, the doctor will automatically assume that Paul’s father cannot afford it and thus, will not do the surgery, since he thinks he will not be getting paid.  Though they have received some assistance in the past, they cannot anymore because “Mother” has been ill too long</a:t>
            </a:r>
            <a:r>
              <a:rPr lang="en-US" sz="2400" dirty="0" smtClean="0">
                <a:solidFill>
                  <a:srgbClr val="000000"/>
                </a:solidFill>
              </a:rPr>
              <a:t>.</a:t>
            </a:r>
            <a:endParaRPr lang="en-US" sz="2400" b="1" dirty="0">
              <a:solidFill>
                <a:srgbClr val="000000"/>
              </a:solidFill>
            </a:endParaRPr>
          </a:p>
        </p:txBody>
      </p:sp>
      <p:sp>
        <p:nvSpPr>
          <p:cNvPr id="6" name="TextBox 5"/>
          <p:cNvSpPr txBox="1"/>
          <p:nvPr/>
        </p:nvSpPr>
        <p:spPr>
          <a:xfrm>
            <a:off x="685800" y="4648200"/>
            <a:ext cx="7848600" cy="1200329"/>
          </a:xfrm>
          <a:prstGeom prst="rect">
            <a:avLst/>
          </a:prstGeom>
          <a:solidFill>
            <a:srgbClr val="FF0000"/>
          </a:solidFill>
        </p:spPr>
        <p:txBody>
          <a:bodyPr wrap="square" rtlCol="0">
            <a:spAutoFit/>
          </a:bodyPr>
          <a:lstStyle/>
          <a:p>
            <a:r>
              <a:rPr lang="en-US" sz="2400" dirty="0">
                <a:solidFill>
                  <a:srgbClr val="000000"/>
                </a:solidFill>
              </a:rPr>
              <a:t>He knows that he cannot fix their problems which are very real, but he also feels so disconnected from them after being on the front</a:t>
            </a:r>
            <a:r>
              <a:rPr lang="en-US" sz="2400" dirty="0" smtClean="0">
                <a:solidFill>
                  <a:srgbClr val="000000"/>
                </a:solidFill>
              </a:rPr>
              <a:t>.</a:t>
            </a:r>
            <a:endParaRPr lang="en-US" sz="2400" b="1" dirty="0">
              <a:solidFill>
                <a:srgbClr val="000000"/>
              </a:solidFill>
            </a:endParaRPr>
          </a:p>
        </p:txBody>
      </p:sp>
    </p:spTree>
    <p:extLst>
      <p:ext uri="{BB962C8B-B14F-4D97-AF65-F5344CB8AC3E}">
        <p14:creationId xmlns:p14="http://schemas.microsoft.com/office/powerpoint/2010/main" val="4035825455"/>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ight Arrow 9"/>
          <p:cNvSpPr/>
          <p:nvPr/>
        </p:nvSpPr>
        <p:spPr>
          <a:xfrm>
            <a:off x="1295400" y="-60650"/>
            <a:ext cx="6781800" cy="1352550"/>
          </a:xfrm>
          <a:prstGeom prst="rightArrow">
            <a:avLst/>
          </a:prstGeom>
          <a:solidFill>
            <a:srgbClr val="000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FFFFFF"/>
                </a:solidFill>
                <a:effectLst/>
                <a:latin typeface="Tempus Sans ITC"/>
                <a:ea typeface="Calibri"/>
                <a:cs typeface="Times New Roman"/>
              </a:rPr>
              <a:t>Chapter 8 – Author’s Purpose</a:t>
            </a:r>
            <a:endParaRPr lang="en-US" sz="2800" b="1" dirty="0">
              <a:solidFill>
                <a:srgbClr val="FFFFFF"/>
              </a:solidFill>
              <a:effectLst/>
              <a:ea typeface="Calibri"/>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171158213"/>
              </p:ext>
            </p:extLst>
          </p:nvPr>
        </p:nvGraphicFramePr>
        <p:xfrm>
          <a:off x="152400" y="1291900"/>
          <a:ext cx="8839200" cy="5684049"/>
        </p:xfrm>
        <a:graphic>
          <a:graphicData uri="http://schemas.openxmlformats.org/drawingml/2006/table">
            <a:tbl>
              <a:tblPr firstRow="1" firstCol="1" bandRow="1">
                <a:tableStyleId>{5C22544A-7EE6-4342-B048-85BDC9FD1C3A}</a:tableStyleId>
              </a:tblPr>
              <a:tblGrid>
                <a:gridCol w="8839200"/>
              </a:tblGrid>
              <a:tr h="548169">
                <a:tc>
                  <a:txBody>
                    <a:bodyPr/>
                    <a:lstStyle/>
                    <a:p>
                      <a:pPr marL="0" marR="0" algn="ctr">
                        <a:lnSpc>
                          <a:spcPct val="115000"/>
                        </a:lnSpc>
                        <a:spcBef>
                          <a:spcPts val="0"/>
                        </a:spcBef>
                        <a:spcAft>
                          <a:spcPts val="0"/>
                        </a:spcAft>
                      </a:pPr>
                      <a:r>
                        <a:rPr lang="en-US" sz="2400" dirty="0">
                          <a:solidFill>
                            <a:srgbClr val="000000"/>
                          </a:solidFill>
                          <a:effectLst/>
                        </a:rPr>
                        <a:t>Quote </a:t>
                      </a:r>
                      <a:endParaRPr lang="en-US" sz="2400" dirty="0">
                        <a:solidFill>
                          <a:srgbClr val="000000"/>
                        </a:solidFill>
                        <a:effectLst/>
                        <a:latin typeface="Calibri"/>
                        <a:ea typeface="Calibri"/>
                        <a:cs typeface="Times New Roman"/>
                      </a:endParaRPr>
                    </a:p>
                  </a:txBody>
                  <a:tcPr marL="68580" marR="68580" marT="0" marB="0">
                    <a:solidFill>
                      <a:srgbClr val="FF0000"/>
                    </a:solidFill>
                  </a:tcPr>
                </a:tc>
              </a:tr>
              <a:tr h="5017931">
                <a:tc>
                  <a:txBody>
                    <a:bodyPr/>
                    <a:lstStyle/>
                    <a:p>
                      <a:r>
                        <a:rPr lang="en-US" sz="2000" b="1" dirty="0">
                          <a:solidFill>
                            <a:srgbClr val="FF0000"/>
                          </a:solidFill>
                          <a:effectLst/>
                        </a:rPr>
                        <a:t> </a:t>
                      </a:r>
                      <a:r>
                        <a:rPr kumimoji="0" lang="en-US" sz="1800" b="1" kern="1200" dirty="0" smtClean="0">
                          <a:solidFill>
                            <a:srgbClr val="000000"/>
                          </a:solidFill>
                          <a:effectLst/>
                          <a:latin typeface="+mn-lt"/>
                          <a:ea typeface="+mn-ea"/>
                          <a:cs typeface="+mn-cs"/>
                        </a:rPr>
                        <a:t>This thin, miserable, dirty garbage is the objective of the prisoners. They pick it out of the stinking tins greedily and go off with it under their blouses. </a:t>
                      </a:r>
                    </a:p>
                    <a:p>
                      <a:r>
                        <a:rPr kumimoji="0" lang="en-US" sz="1800" b="1" kern="1200" dirty="0" smtClean="0">
                          <a:solidFill>
                            <a:srgbClr val="000000"/>
                          </a:solidFill>
                          <a:effectLst/>
                          <a:latin typeface="+mn-lt"/>
                          <a:ea typeface="+mn-ea"/>
                          <a:cs typeface="+mn-cs"/>
                        </a:rPr>
                        <a:t> </a:t>
                      </a:r>
                    </a:p>
                    <a:p>
                      <a:r>
                        <a:rPr kumimoji="0" lang="en-US" sz="1800" b="1" kern="1200" dirty="0" smtClean="0">
                          <a:solidFill>
                            <a:srgbClr val="000000"/>
                          </a:solidFill>
                          <a:effectLst/>
                          <a:latin typeface="+mn-lt"/>
                          <a:ea typeface="+mn-ea"/>
                          <a:cs typeface="+mn-cs"/>
                        </a:rPr>
                        <a:t>It is strange to see these enemies of ours so close up. They have faces that make one think--honest peasant faces, broad foreheads, broad noses, broad mouths, broad hands, and thick hair. </a:t>
                      </a:r>
                    </a:p>
                    <a:p>
                      <a:r>
                        <a:rPr kumimoji="0" lang="en-US" sz="1800" b="1" kern="1200" dirty="0" smtClean="0">
                          <a:solidFill>
                            <a:srgbClr val="000000"/>
                          </a:solidFill>
                          <a:effectLst/>
                          <a:latin typeface="+mn-lt"/>
                          <a:ea typeface="+mn-ea"/>
                          <a:cs typeface="+mn-cs"/>
                        </a:rPr>
                        <a:t> </a:t>
                      </a:r>
                    </a:p>
                    <a:p>
                      <a:r>
                        <a:rPr kumimoji="0" lang="en-US" sz="1800" b="1" kern="1200" dirty="0" smtClean="0">
                          <a:solidFill>
                            <a:srgbClr val="000000"/>
                          </a:solidFill>
                          <a:effectLst/>
                          <a:latin typeface="+mn-lt"/>
                          <a:ea typeface="+mn-ea"/>
                          <a:cs typeface="+mn-cs"/>
                        </a:rPr>
                        <a:t>They ought to be put to threshing, reaping, and apple picking. They look just as kindly as our own peasants in Friesland. </a:t>
                      </a:r>
                    </a:p>
                    <a:p>
                      <a:r>
                        <a:rPr kumimoji="0" lang="en-US" sz="1800" b="1" kern="1200" dirty="0" smtClean="0">
                          <a:solidFill>
                            <a:srgbClr val="000000"/>
                          </a:solidFill>
                          <a:effectLst/>
                          <a:latin typeface="+mn-lt"/>
                          <a:ea typeface="+mn-ea"/>
                          <a:cs typeface="+mn-cs"/>
                        </a:rPr>
                        <a:t> </a:t>
                      </a:r>
                    </a:p>
                    <a:p>
                      <a:r>
                        <a:rPr kumimoji="0" lang="en-US" sz="1800" b="1" kern="1200" dirty="0" smtClean="0">
                          <a:solidFill>
                            <a:srgbClr val="000000"/>
                          </a:solidFill>
                          <a:effectLst/>
                          <a:latin typeface="+mn-lt"/>
                          <a:ea typeface="+mn-ea"/>
                          <a:cs typeface="+mn-cs"/>
                        </a:rPr>
                        <a:t>It is distressing to watch their movements, to see them begging for something to eat. They are all rather feeble, for they only get enough nourishment to keep them from starving. Ourselves we have not had sufficient to eat for long enough. They have dysentery; furtively many of them display the blood-stained tails of their shirts. Their backs, their necks are bent, their knees sag, their heads droop as they stretch out their hands and beg in the few words of German that they know--beg with those soft, deep, musical voices, that are like warm stoves and </a:t>
                      </a:r>
                      <a:r>
                        <a:rPr kumimoji="0" lang="en-US" sz="1800" b="1" kern="1200" dirty="0" err="1" smtClean="0">
                          <a:solidFill>
                            <a:srgbClr val="000000"/>
                          </a:solidFill>
                          <a:effectLst/>
                          <a:latin typeface="+mn-lt"/>
                          <a:ea typeface="+mn-ea"/>
                          <a:cs typeface="+mn-cs"/>
                        </a:rPr>
                        <a:t>cosy</a:t>
                      </a:r>
                      <a:r>
                        <a:rPr kumimoji="0" lang="en-US" sz="1800" b="1" kern="1200" dirty="0" smtClean="0">
                          <a:solidFill>
                            <a:srgbClr val="000000"/>
                          </a:solidFill>
                          <a:effectLst/>
                          <a:latin typeface="+mn-lt"/>
                          <a:ea typeface="+mn-ea"/>
                          <a:cs typeface="+mn-cs"/>
                        </a:rPr>
                        <a:t> rooms at home.</a:t>
                      </a:r>
                    </a:p>
                    <a:p>
                      <a:r>
                        <a:rPr kumimoji="0" lang="en-US" sz="1800" b="1" kern="1200" dirty="0" smtClean="0">
                          <a:solidFill>
                            <a:schemeClr val="lt1"/>
                          </a:solidFill>
                          <a:effectLst/>
                          <a:latin typeface="+mn-lt"/>
                          <a:ea typeface="+mn-ea"/>
                          <a:cs typeface="+mn-cs"/>
                        </a:rPr>
                        <a:t> </a:t>
                      </a:r>
                    </a:p>
                    <a:p>
                      <a:endParaRPr lang="en-US" sz="1100" b="1" dirty="0">
                        <a:solidFill>
                          <a:srgbClr val="000000"/>
                        </a:solidFill>
                        <a:effectLst/>
                      </a:endParaRPr>
                    </a:p>
                  </a:txBody>
                  <a:tcPr marL="68580" marR="68580" marT="0" marB="0">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8216077"/>
              </p:ext>
            </p:extLst>
          </p:nvPr>
        </p:nvGraphicFramePr>
        <p:xfrm>
          <a:off x="762000" y="304800"/>
          <a:ext cx="8153400" cy="701040"/>
        </p:xfrm>
        <a:graphic>
          <a:graphicData uri="http://schemas.openxmlformats.org/drawingml/2006/table">
            <a:tbl>
              <a:tblPr firstRow="1" firstCol="1" bandRow="1">
                <a:tableStyleId>{5C22544A-7EE6-4342-B048-85BDC9FD1C3A}</a:tableStyleId>
              </a:tblPr>
              <a:tblGrid>
                <a:gridCol w="1630532"/>
                <a:gridCol w="1630532"/>
                <a:gridCol w="1630532"/>
                <a:gridCol w="1630532"/>
                <a:gridCol w="1631272"/>
              </a:tblGrid>
              <a:tr h="533400">
                <a:tc>
                  <a:txBody>
                    <a:bodyPr/>
                    <a:lstStyle/>
                    <a:p>
                      <a:pPr marL="0" marR="0" algn="ctr">
                        <a:lnSpc>
                          <a:spcPct val="115000"/>
                        </a:lnSpc>
                        <a:spcBef>
                          <a:spcPts val="0"/>
                        </a:spcBef>
                        <a:spcAft>
                          <a:spcPts val="0"/>
                        </a:spcAft>
                      </a:pPr>
                      <a:r>
                        <a:rPr lang="en-US" sz="2000" u="sng" dirty="0">
                          <a:solidFill>
                            <a:srgbClr val="000000"/>
                          </a:solidFill>
                          <a:effectLst/>
                        </a:rPr>
                        <a:t>Literary Devices</a:t>
                      </a:r>
                      <a:endParaRPr lang="en-US" sz="2000" u="sng"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000" u="sng" dirty="0">
                          <a:solidFill>
                            <a:srgbClr val="000000"/>
                          </a:solidFill>
                          <a:effectLst/>
                        </a:rPr>
                        <a:t>Word Choice</a:t>
                      </a:r>
                      <a:endParaRPr lang="en-US" sz="2000" u="sng"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000" u="sng" dirty="0">
                          <a:solidFill>
                            <a:srgbClr val="000000"/>
                          </a:solidFill>
                          <a:effectLst/>
                        </a:rPr>
                        <a:t>Emotion</a:t>
                      </a:r>
                      <a:endParaRPr lang="en-US" sz="2000" u="sng"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000" u="sng">
                          <a:solidFill>
                            <a:srgbClr val="000000"/>
                          </a:solidFill>
                          <a:effectLst/>
                        </a:rPr>
                        <a:t>Makes You Think</a:t>
                      </a:r>
                      <a:endParaRPr lang="en-US" sz="2000" u="sng">
                        <a:solidFill>
                          <a:srgbClr val="000000"/>
                        </a:solidFill>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000" u="sng" dirty="0">
                          <a:solidFill>
                            <a:srgbClr val="000000"/>
                          </a:solidFill>
                          <a:effectLst/>
                        </a:rPr>
                        <a:t>Imagery</a:t>
                      </a:r>
                      <a:endParaRPr lang="en-US" sz="2000" u="sng" dirty="0">
                        <a:solidFill>
                          <a:srgbClr val="000000"/>
                        </a:solidFill>
                        <a:effectLst/>
                        <a:latin typeface="Calibri"/>
                        <a:ea typeface="Calibri"/>
                        <a:cs typeface="Times New Roman"/>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2310708970"/>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3200" b="1" dirty="0" smtClean="0">
                <a:solidFill>
                  <a:srgbClr val="000000"/>
                </a:solidFill>
              </a:rPr>
              <a:t>War Info – Food Shortages</a:t>
            </a:r>
            <a:endParaRPr lang="en-US" sz="3200" dirty="0">
              <a:solidFill>
                <a:srgbClr val="000000"/>
              </a:solidFill>
            </a:endParaRPr>
          </a:p>
        </p:txBody>
      </p:sp>
      <p:sp>
        <p:nvSpPr>
          <p:cNvPr id="10" name="Text Box 4"/>
          <p:cNvSpPr txBox="1"/>
          <p:nvPr/>
        </p:nvSpPr>
        <p:spPr>
          <a:xfrm>
            <a:off x="323849" y="990600"/>
            <a:ext cx="4729101" cy="41910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solidFill>
                  <a:srgbClr val="000000"/>
                </a:solidFill>
              </a:rPr>
              <a:t>As the fighting wore on, all of the participating nations experienced food shortages. In response,</a:t>
            </a:r>
          </a:p>
          <a:p>
            <a:r>
              <a:rPr lang="en-US" sz="2400" dirty="0">
                <a:solidFill>
                  <a:srgbClr val="000000"/>
                </a:solidFill>
              </a:rPr>
              <a:t>wartime governments in Europe instituted food rationing, which led to long lines at stores for what </a:t>
            </a:r>
            <a:r>
              <a:rPr lang="en-US" sz="2400" dirty="0" smtClean="0">
                <a:solidFill>
                  <a:srgbClr val="000000"/>
                </a:solidFill>
              </a:rPr>
              <a:t>little food </a:t>
            </a:r>
            <a:r>
              <a:rPr lang="en-US" sz="2400" dirty="0">
                <a:solidFill>
                  <a:srgbClr val="000000"/>
                </a:solidFill>
              </a:rPr>
              <a:t>was available. In Germany, shortages were especially severe because the Allies had </a:t>
            </a:r>
            <a:r>
              <a:rPr lang="en-US" sz="2400" dirty="0" smtClean="0">
                <a:solidFill>
                  <a:srgbClr val="000000"/>
                </a:solidFill>
              </a:rPr>
              <a:t>blockaded German </a:t>
            </a:r>
            <a:r>
              <a:rPr lang="en-US" sz="2400" dirty="0">
                <a:solidFill>
                  <a:srgbClr val="000000"/>
                </a:solidFill>
              </a:rPr>
              <a:t>ports</a:t>
            </a:r>
            <a:r>
              <a:rPr lang="en-US" sz="2400" dirty="0"/>
              <a:t>.</a:t>
            </a:r>
            <a:endParaRPr lang="en-US" sz="2400" dirty="0">
              <a:solidFill>
                <a:srgbClr val="000000"/>
              </a:solidFill>
              <a:effectLst/>
              <a:ea typeface="Calibri"/>
              <a:cs typeface="Times New Roman"/>
            </a:endParaRPr>
          </a:p>
        </p:txBody>
      </p:sp>
      <p:grpSp>
        <p:nvGrpSpPr>
          <p:cNvPr id="2" name="Group 1"/>
          <p:cNvGrpSpPr/>
          <p:nvPr/>
        </p:nvGrpSpPr>
        <p:grpSpPr>
          <a:xfrm>
            <a:off x="539691" y="1199000"/>
            <a:ext cx="4513259" cy="4378546"/>
            <a:chOff x="-4474401" y="476919"/>
            <a:chExt cx="4513259" cy="4378546"/>
          </a:xfrm>
        </p:grpSpPr>
        <p:sp>
          <p:nvSpPr>
            <p:cNvPr id="6" name="Text Box 4"/>
            <p:cNvSpPr txBox="1"/>
            <p:nvPr/>
          </p:nvSpPr>
          <p:spPr>
            <a:xfrm>
              <a:off x="-4474401" y="476919"/>
              <a:ext cx="4419600" cy="41910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solidFill>
                    <a:srgbClr val="00B050"/>
                  </a:solidFill>
                </a:rPr>
                <a:t>With little grain available, turnips and potatoes were used to make </a:t>
              </a:r>
              <a:r>
                <a:rPr lang="en-US" sz="2400" i="1" dirty="0" err="1">
                  <a:solidFill>
                    <a:srgbClr val="00B050"/>
                  </a:solidFill>
                </a:rPr>
                <a:t>krieg</a:t>
              </a:r>
              <a:r>
                <a:rPr lang="en-US" sz="2400" i="1" dirty="0">
                  <a:solidFill>
                    <a:srgbClr val="00B050"/>
                  </a:solidFill>
                </a:rPr>
                <a:t> </a:t>
              </a:r>
              <a:r>
                <a:rPr lang="en-US" sz="2400" dirty="0">
                  <a:solidFill>
                    <a:srgbClr val="00B050"/>
                  </a:solidFill>
                </a:rPr>
                <a:t>(war) bread, </a:t>
              </a:r>
              <a:r>
                <a:rPr lang="en-US" sz="2400" dirty="0" smtClean="0">
                  <a:solidFill>
                    <a:srgbClr val="00B050"/>
                  </a:solidFill>
                </a:rPr>
                <a:t>and acorns </a:t>
              </a:r>
              <a:r>
                <a:rPr lang="en-US" sz="2400" dirty="0">
                  <a:solidFill>
                    <a:srgbClr val="00B050"/>
                  </a:solidFill>
                </a:rPr>
                <a:t>were gathered and ground up to make coffee. By the winter of 1916–1917, German citizens </a:t>
              </a:r>
              <a:r>
                <a:rPr lang="en-US" sz="2400" dirty="0" smtClean="0">
                  <a:solidFill>
                    <a:srgbClr val="00B050"/>
                  </a:solidFill>
                </a:rPr>
                <a:t>were becoming </a:t>
              </a:r>
              <a:r>
                <a:rPr lang="en-US" sz="2400" dirty="0">
                  <a:solidFill>
                    <a:srgbClr val="00B050"/>
                  </a:solidFill>
                </a:rPr>
                <a:t>weak and thin, and some were dying from starvation.</a:t>
              </a:r>
              <a:endParaRPr lang="en-US" sz="2400" dirty="0">
                <a:solidFill>
                  <a:srgbClr val="00B050"/>
                </a:solidFill>
                <a:effectLst/>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42" y="3560065"/>
              <a:ext cx="1905000"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364" y="990600"/>
            <a:ext cx="3922600" cy="541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465461" y="4286582"/>
            <a:ext cx="2590800" cy="2394382"/>
          </a:xfrm>
          <a:prstGeom prst="upArrowCallout">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How does this relate to where we find Paul at the end of chapter 8?</a:t>
            </a:r>
            <a:endParaRPr lang="en-US" dirty="0">
              <a:solidFill>
                <a:srgbClr val="000000"/>
              </a:solidFill>
            </a:endParaRPr>
          </a:p>
        </p:txBody>
      </p:sp>
    </p:spTree>
    <p:extLst>
      <p:ext uri="{BB962C8B-B14F-4D97-AF65-F5344CB8AC3E}">
        <p14:creationId xmlns:p14="http://schemas.microsoft.com/office/powerpoint/2010/main" val="1481555690"/>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836302"/>
            <a:ext cx="8229600" cy="5592763"/>
          </a:xfrm>
        </p:spPr>
        <p:txBody>
          <a:bodyPr>
            <a:normAutofit/>
          </a:bodyPr>
          <a:lstStyle/>
          <a:p>
            <a:r>
              <a:rPr lang="en-US" sz="2000" b="1" dirty="0">
                <a:solidFill>
                  <a:srgbClr val="000000"/>
                </a:solidFill>
              </a:rPr>
              <a:t>Complete the following Anticipation Guide by placing an “A” if you agree with the statement or a “D” </a:t>
            </a:r>
            <a:r>
              <a:rPr lang="en-US" sz="2000" b="1" dirty="0" smtClean="0">
                <a:solidFill>
                  <a:srgbClr val="000000"/>
                </a:solidFill>
              </a:rPr>
              <a:t>if you </a:t>
            </a:r>
            <a:r>
              <a:rPr lang="en-US" sz="2000" b="1" dirty="0">
                <a:solidFill>
                  <a:srgbClr val="000000"/>
                </a:solidFill>
              </a:rPr>
              <a:t>disagree with the statement.</a:t>
            </a:r>
          </a:p>
        </p:txBody>
      </p:sp>
      <p:sp>
        <p:nvSpPr>
          <p:cNvPr id="7" name="TextBox 6"/>
          <p:cNvSpPr txBox="1"/>
          <p:nvPr/>
        </p:nvSpPr>
        <p:spPr>
          <a:xfrm>
            <a:off x="685800" y="85911"/>
            <a:ext cx="8077200" cy="769441"/>
          </a:xfrm>
          <a:prstGeom prst="rect">
            <a:avLst/>
          </a:prstGeom>
          <a:noFill/>
        </p:spPr>
        <p:txBody>
          <a:bodyPr wrap="square" rtlCol="0">
            <a:spAutoFit/>
          </a:bodyPr>
          <a:lstStyle/>
          <a:p>
            <a:pPr algn="ctr"/>
            <a:r>
              <a:rPr lang="en-US" sz="4400" dirty="0" smtClean="0">
                <a:solidFill>
                  <a:srgbClr val="C00000"/>
                </a:solidFill>
                <a:effectLst>
                  <a:glow rad="228600">
                    <a:srgbClr val="FFFF00">
                      <a:alpha val="40000"/>
                    </a:srgbClr>
                  </a:glow>
                </a:effectLst>
                <a:latin typeface="Lucida Handwriting" pitchFamily="66" charset="0"/>
              </a:rPr>
              <a:t>Anticipation Guide</a:t>
            </a:r>
            <a:endParaRPr lang="en-US" sz="44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114300" y="1752600"/>
            <a:ext cx="9220200" cy="5016758"/>
          </a:xfrm>
          <a:prstGeom prst="rect">
            <a:avLst/>
          </a:prstGeom>
          <a:solidFill>
            <a:srgbClr val="FFFFFF"/>
          </a:solidFill>
        </p:spPr>
        <p:txBody>
          <a:bodyPr wrap="square" rtlCol="0">
            <a:spAutoFit/>
          </a:bodyPr>
          <a:lstStyle/>
          <a:p>
            <a:pPr marL="342900" indent="-342900">
              <a:buAutoNum type="arabicParenR"/>
            </a:pPr>
            <a:r>
              <a:rPr lang="en-US" sz="2000" dirty="0" smtClean="0">
                <a:solidFill>
                  <a:srgbClr val="000000"/>
                </a:solidFill>
              </a:rPr>
              <a:t>Sometimes war is the only way for conflicting countries to solve their problems____</a:t>
            </a:r>
          </a:p>
          <a:p>
            <a:pPr marL="342900" indent="-342900">
              <a:buAutoNum type="arabicParenR"/>
            </a:pPr>
            <a:endParaRPr lang="en-US" sz="2000" dirty="0">
              <a:solidFill>
                <a:srgbClr val="000000"/>
              </a:solidFill>
            </a:endParaRPr>
          </a:p>
          <a:p>
            <a:pPr marL="342900" indent="-342900">
              <a:buAutoNum type="arabicParenR" startAt="2"/>
            </a:pPr>
            <a:r>
              <a:rPr lang="en-US" sz="2000" dirty="0" smtClean="0">
                <a:solidFill>
                  <a:srgbClr val="000000"/>
                </a:solidFill>
              </a:rPr>
              <a:t>No one under 20 should be allowed to fight for their country ____</a:t>
            </a:r>
          </a:p>
          <a:p>
            <a:pPr marL="342900" indent="-342900">
              <a:buAutoNum type="arabicParenR" startAt="2"/>
            </a:pPr>
            <a:endParaRPr lang="en-US" sz="2000" dirty="0">
              <a:solidFill>
                <a:srgbClr val="000000"/>
              </a:solidFill>
            </a:endParaRPr>
          </a:p>
          <a:p>
            <a:pPr marL="342900" indent="-342900">
              <a:buAutoNum type="arabicParenR" startAt="3"/>
            </a:pPr>
            <a:r>
              <a:rPr lang="en-US" sz="2000" dirty="0" smtClean="0">
                <a:solidFill>
                  <a:srgbClr val="000000"/>
                </a:solidFill>
              </a:rPr>
              <a:t>Killing is wrong no matter what the situation is ____</a:t>
            </a:r>
          </a:p>
          <a:p>
            <a:pPr marL="342900" indent="-342900">
              <a:buAutoNum type="arabicParenR" startAt="3"/>
            </a:pPr>
            <a:endParaRPr lang="en-US" sz="2000" dirty="0">
              <a:solidFill>
                <a:srgbClr val="000000"/>
              </a:solidFill>
            </a:endParaRPr>
          </a:p>
          <a:p>
            <a:r>
              <a:rPr lang="en-US" sz="2000" dirty="0" smtClean="0">
                <a:solidFill>
                  <a:srgbClr val="000000"/>
                </a:solidFill>
              </a:rPr>
              <a:t>4)  Political leaders are the only ones responsible for war ____</a:t>
            </a:r>
          </a:p>
          <a:p>
            <a:endParaRPr lang="en-US" sz="2000" dirty="0">
              <a:solidFill>
                <a:srgbClr val="000000"/>
              </a:solidFill>
            </a:endParaRPr>
          </a:p>
          <a:p>
            <a:r>
              <a:rPr lang="en-US" sz="2000" dirty="0" smtClean="0">
                <a:solidFill>
                  <a:srgbClr val="000000"/>
                </a:solidFill>
              </a:rPr>
              <a:t>5)  Your country is worth dying for ____</a:t>
            </a:r>
          </a:p>
          <a:p>
            <a:endParaRPr lang="en-US" sz="2000" dirty="0">
              <a:solidFill>
                <a:srgbClr val="000000"/>
              </a:solidFill>
            </a:endParaRPr>
          </a:p>
          <a:p>
            <a:r>
              <a:rPr lang="en-US" sz="2000" dirty="0" smtClean="0">
                <a:solidFill>
                  <a:srgbClr val="000000"/>
                </a:solidFill>
              </a:rPr>
              <a:t>6)  It is unpatriotic to question your nation’s leaders____</a:t>
            </a:r>
          </a:p>
          <a:p>
            <a:endParaRPr lang="en-US" sz="2000" dirty="0">
              <a:solidFill>
                <a:srgbClr val="000000"/>
              </a:solidFill>
            </a:endParaRPr>
          </a:p>
          <a:p>
            <a:r>
              <a:rPr lang="en-US" sz="2000" dirty="0" smtClean="0">
                <a:solidFill>
                  <a:srgbClr val="000000"/>
                </a:solidFill>
              </a:rPr>
              <a:t>7) You would fight for your friends and family before fighting for your country____</a:t>
            </a:r>
          </a:p>
          <a:p>
            <a:endParaRPr lang="en-US" sz="2000" dirty="0">
              <a:solidFill>
                <a:srgbClr val="000000"/>
              </a:solidFill>
            </a:endParaRPr>
          </a:p>
          <a:p>
            <a:r>
              <a:rPr lang="en-US" sz="2000" dirty="0" smtClean="0">
                <a:solidFill>
                  <a:srgbClr val="000000"/>
                </a:solidFill>
              </a:rPr>
              <a:t>8) If war is declared, it is your duty to support your  country in any way you can_____</a:t>
            </a:r>
          </a:p>
        </p:txBody>
      </p:sp>
    </p:spTree>
    <p:extLst>
      <p:ext uri="{BB962C8B-B14F-4D97-AF65-F5344CB8AC3E}">
        <p14:creationId xmlns:p14="http://schemas.microsoft.com/office/powerpoint/2010/main" val="2332791344"/>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FFFF00"/>
          </a:solidFill>
          <a:scene3d>
            <a:camera prst="orthographicFront"/>
            <a:lightRig rig="threePt" dir="t"/>
          </a:scene3d>
          <a:sp3d>
            <a:bevelT/>
          </a:sp3d>
        </p:spPr>
        <p:txBody>
          <a:bodyPr wrap="square" rtlCol="0">
            <a:spAutoFit/>
          </a:bodyPr>
          <a:lstStyle/>
          <a:p>
            <a:pPr algn="ctr"/>
            <a:r>
              <a:rPr lang="en-US" sz="3200" b="1" dirty="0" smtClean="0">
                <a:solidFill>
                  <a:srgbClr val="000000"/>
                </a:solidFill>
              </a:rPr>
              <a:t>War Info – Gas </a:t>
            </a:r>
            <a:endParaRPr lang="en-US" sz="3200" dirty="0">
              <a:solidFill>
                <a:srgbClr val="000000"/>
              </a:solidFill>
            </a:endParaRPr>
          </a:p>
        </p:txBody>
      </p:sp>
      <p:sp>
        <p:nvSpPr>
          <p:cNvPr id="10" name="Text Box 4"/>
          <p:cNvSpPr txBox="1"/>
          <p:nvPr/>
        </p:nvSpPr>
        <p:spPr>
          <a:xfrm>
            <a:off x="323849" y="990600"/>
            <a:ext cx="8820151" cy="3124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solidFill>
                  <a:srgbClr val="000000"/>
                </a:solidFill>
              </a:rPr>
              <a:t>The Germans were the first to use poison gas on a large scale. At the Second Battle of Ypres in </a:t>
            </a:r>
            <a:r>
              <a:rPr lang="en-US" sz="2400" dirty="0" smtClean="0">
                <a:solidFill>
                  <a:srgbClr val="000000"/>
                </a:solidFill>
              </a:rPr>
              <a:t>April 1915</a:t>
            </a:r>
            <a:r>
              <a:rPr lang="en-US" sz="2400" dirty="0">
                <a:solidFill>
                  <a:srgbClr val="000000"/>
                </a:solidFill>
              </a:rPr>
              <a:t>, German soldiers in a front-line trench released chlorine gas from more than five thousand </a:t>
            </a:r>
            <a:r>
              <a:rPr lang="en-US" sz="2400" dirty="0" smtClean="0">
                <a:solidFill>
                  <a:srgbClr val="000000"/>
                </a:solidFill>
              </a:rPr>
              <a:t>pressurized cylinders</a:t>
            </a:r>
            <a:r>
              <a:rPr lang="en-US" sz="2400" dirty="0">
                <a:solidFill>
                  <a:srgbClr val="000000"/>
                </a:solidFill>
              </a:rPr>
              <a:t>, timing the release with a westward-blowing wind. Chlorine gas, visible as a </a:t>
            </a:r>
            <a:r>
              <a:rPr lang="en-US" sz="2400" dirty="0" smtClean="0">
                <a:solidFill>
                  <a:srgbClr val="000000"/>
                </a:solidFill>
              </a:rPr>
              <a:t>greenish-yellow cloud</a:t>
            </a:r>
            <a:r>
              <a:rPr lang="en-US" sz="2400" dirty="0">
                <a:solidFill>
                  <a:srgbClr val="000000"/>
                </a:solidFill>
              </a:rPr>
              <a:t>, is a lung irritant that causes extreme pain in the nose and throat and slow suffocation. </a:t>
            </a:r>
            <a:r>
              <a:rPr lang="en-US" sz="2400" dirty="0" smtClean="0">
                <a:solidFill>
                  <a:srgbClr val="000000"/>
                </a:solidFill>
              </a:rPr>
              <a:t>Death results </a:t>
            </a:r>
            <a:r>
              <a:rPr lang="en-US" sz="2400" dirty="0">
                <a:solidFill>
                  <a:srgbClr val="000000"/>
                </a:solidFill>
              </a:rPr>
              <a:t>if the concentrated gas is inhaled for more than a few minutes.</a:t>
            </a:r>
            <a:endParaRPr lang="en-US" sz="2400" dirty="0">
              <a:solidFill>
                <a:srgbClr val="000000"/>
              </a:solidFill>
              <a:effectLst/>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1" y="4114800"/>
            <a:ext cx="61150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3.bp.blogspot.com/-_4kcUNf4iRo/TWgza4MZf6I/AAAAAAAAFrU/-rhqPOSq1v4/s1600/different%2Bstages%2Bof%2Bmustard%2Bgas%2Bdamage%2Bmuseum%2Bw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14800"/>
            <a:ext cx="3352800" cy="2647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p:nvPr/>
        </p:nvSpPr>
        <p:spPr>
          <a:xfrm>
            <a:off x="533399" y="1095375"/>
            <a:ext cx="8820151" cy="291465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solidFill>
                  <a:srgbClr val="00B050"/>
                </a:solidFill>
              </a:rPr>
              <a:t>Many people thought the </a:t>
            </a:r>
            <a:r>
              <a:rPr lang="en-US" sz="2400" dirty="0" smtClean="0">
                <a:solidFill>
                  <a:srgbClr val="00B050"/>
                </a:solidFill>
              </a:rPr>
              <a:t>German’s use </a:t>
            </a:r>
            <a:r>
              <a:rPr lang="en-US" sz="2400" dirty="0">
                <a:solidFill>
                  <a:srgbClr val="00B050"/>
                </a:solidFill>
              </a:rPr>
              <a:t>of poison gas was barbaric, but the British and French quickly developed their own gas weapons. </a:t>
            </a:r>
            <a:r>
              <a:rPr lang="en-US" sz="2400" dirty="0" smtClean="0">
                <a:solidFill>
                  <a:srgbClr val="00B050"/>
                </a:solidFill>
              </a:rPr>
              <a:t>The most </a:t>
            </a:r>
            <a:r>
              <a:rPr lang="en-US" sz="2400" dirty="0">
                <a:solidFill>
                  <a:srgbClr val="00B050"/>
                </a:solidFill>
              </a:rPr>
              <a:t>widely used gas, mustard gas, was introduced in mid-1917. Odorless and colorless, it burned the </a:t>
            </a:r>
            <a:r>
              <a:rPr lang="en-US" sz="2400" dirty="0" smtClean="0">
                <a:solidFill>
                  <a:srgbClr val="00B050"/>
                </a:solidFill>
              </a:rPr>
              <a:t>skin, eyes</a:t>
            </a:r>
            <a:r>
              <a:rPr lang="en-US" sz="2400" dirty="0">
                <a:solidFill>
                  <a:srgbClr val="00B050"/>
                </a:solidFill>
              </a:rPr>
              <a:t>, and respiratory tissues. Gas attacks caused at least one million deaths during the war. After gas </a:t>
            </a:r>
            <a:r>
              <a:rPr lang="en-US" sz="2400" dirty="0" smtClean="0">
                <a:solidFill>
                  <a:srgbClr val="00B050"/>
                </a:solidFill>
              </a:rPr>
              <a:t>masks were </a:t>
            </a:r>
            <a:r>
              <a:rPr lang="en-US" sz="2400" dirty="0">
                <a:solidFill>
                  <a:srgbClr val="00B050"/>
                </a:solidFill>
              </a:rPr>
              <a:t>developed, few men were killed by gas, but gas attacks were still used to unsettle the enemy</a:t>
            </a:r>
            <a:r>
              <a:rPr lang="en-US" sz="2400" dirty="0" smtClean="0">
                <a:solidFill>
                  <a:srgbClr val="00B050"/>
                </a:solidFill>
              </a:rPr>
              <a:t>.</a:t>
            </a:r>
          </a:p>
          <a:p>
            <a:endParaRPr lang="en-US" sz="2400" dirty="0">
              <a:solidFill>
                <a:srgbClr val="00B050"/>
              </a:solidFill>
              <a:effectLst/>
              <a:ea typeface="Calibri"/>
              <a:cs typeface="Times New Roman"/>
            </a:endParaRPr>
          </a:p>
        </p:txBody>
      </p:sp>
    </p:spTree>
    <p:extLst>
      <p:ext uri="{BB962C8B-B14F-4D97-AF65-F5344CB8AC3E}">
        <p14:creationId xmlns:p14="http://schemas.microsoft.com/office/powerpoint/2010/main" val="1921635464"/>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9</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70342"/>
            <a:ext cx="8534400" cy="4524315"/>
          </a:xfrm>
          <a:prstGeom prst="rect">
            <a:avLst/>
          </a:prstGeom>
          <a:solidFill>
            <a:srgbClr val="FFFFFF"/>
          </a:solidFill>
        </p:spPr>
        <p:txBody>
          <a:bodyPr wrap="square" rtlCol="0">
            <a:spAutoFit/>
          </a:bodyPr>
          <a:lstStyle/>
          <a:p>
            <a:r>
              <a:rPr lang="en-US" sz="2400" dirty="0" smtClean="0">
                <a:solidFill>
                  <a:srgbClr val="000000"/>
                </a:solidFill>
              </a:rPr>
              <a:t>1) </a:t>
            </a:r>
            <a:r>
              <a:rPr lang="en-US" sz="2400" dirty="0">
                <a:solidFill>
                  <a:srgbClr val="000000"/>
                </a:solidFill>
              </a:rPr>
              <a:t>How do the men prepare for the Kaiser’s visit? </a:t>
            </a:r>
            <a:r>
              <a:rPr lang="en-US" sz="2400" dirty="0" smtClean="0">
                <a:solidFill>
                  <a:srgbClr val="000000"/>
                </a:solidFill>
              </a:rPr>
              <a:t>Who is the Kaiser?</a:t>
            </a: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r>
              <a:rPr lang="en-US" sz="2400" dirty="0" smtClean="0">
                <a:solidFill>
                  <a:srgbClr val="000000"/>
                </a:solidFill>
              </a:rPr>
              <a:t>2) The </a:t>
            </a:r>
            <a:r>
              <a:rPr lang="en-US" sz="2400" dirty="0">
                <a:solidFill>
                  <a:srgbClr val="000000"/>
                </a:solidFill>
              </a:rPr>
              <a:t>men have a discussion about who starts war – What conclusions do they reach? </a:t>
            </a:r>
            <a:br>
              <a:rPr lang="en-US" sz="2400" dirty="0">
                <a:solidFill>
                  <a:srgbClr val="000000"/>
                </a:solidFill>
              </a:rPr>
            </a:br>
            <a:endParaRPr lang="en-US" sz="2400" dirty="0">
              <a:solidFill>
                <a:srgbClr val="000000"/>
              </a:solidFill>
            </a:endParaRPr>
          </a:p>
          <a:p>
            <a:endParaRPr lang="en-US" sz="2400" dirty="0" smtClean="0"/>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524000" y="1219200"/>
            <a:ext cx="7239000" cy="1200329"/>
          </a:xfrm>
          <a:prstGeom prst="rect">
            <a:avLst/>
          </a:prstGeom>
          <a:solidFill>
            <a:srgbClr val="FFFF00"/>
          </a:solidFill>
        </p:spPr>
        <p:txBody>
          <a:bodyPr wrap="square" rtlCol="0">
            <a:spAutoFit/>
          </a:bodyPr>
          <a:lstStyle/>
          <a:p>
            <a:r>
              <a:rPr lang="en-US" sz="2400" dirty="0">
                <a:solidFill>
                  <a:srgbClr val="000000"/>
                </a:solidFill>
              </a:rPr>
              <a:t>They are issued all new uniforms (to borrow), and there are so many drills and attention to perfection. He is the “All-Highest”, the emperor of Germany. </a:t>
            </a:r>
            <a:endParaRPr lang="en-US" sz="2400" b="1" dirty="0">
              <a:solidFill>
                <a:srgbClr val="000000"/>
              </a:solidFill>
            </a:endParaRPr>
          </a:p>
        </p:txBody>
      </p:sp>
      <p:sp>
        <p:nvSpPr>
          <p:cNvPr id="6" name="TextBox 5"/>
          <p:cNvSpPr txBox="1"/>
          <p:nvPr/>
        </p:nvSpPr>
        <p:spPr>
          <a:xfrm>
            <a:off x="152400" y="3441680"/>
            <a:ext cx="8915400" cy="3416320"/>
          </a:xfrm>
          <a:prstGeom prst="rect">
            <a:avLst/>
          </a:prstGeom>
          <a:solidFill>
            <a:srgbClr val="FF0000"/>
          </a:solidFill>
        </p:spPr>
        <p:txBody>
          <a:bodyPr wrap="square" rtlCol="0">
            <a:spAutoFit/>
          </a:bodyPr>
          <a:lstStyle/>
          <a:p>
            <a:r>
              <a:rPr lang="en-US" sz="2400" dirty="0">
                <a:solidFill>
                  <a:srgbClr val="FFFFFF"/>
                </a:solidFill>
              </a:rPr>
              <a:t>That even if the Kaiser had said no to the war it would have happened because the government is more than one.  They also conclude that the French believe that they are in the right just as much as they do.  </a:t>
            </a:r>
            <a:r>
              <a:rPr lang="en-US" sz="2400" dirty="0">
                <a:solidFill>
                  <a:srgbClr val="FFFF00"/>
                </a:solidFill>
              </a:rPr>
              <a:t>They decide that a war is started because the State (government) is offended by another country.  </a:t>
            </a:r>
            <a:r>
              <a:rPr lang="en-US" sz="2400" dirty="0">
                <a:solidFill>
                  <a:srgbClr val="FFFFFF"/>
                </a:solidFill>
              </a:rPr>
              <a:t>Though they have been told that they are fighting for their fatherland, it is really for the political game that they are fighting, which they really have no vested interest in.  They also speculate that the emperor may secretly want the war for a claim to fame in history books.</a:t>
            </a:r>
            <a:endParaRPr lang="en-US" sz="2400" b="1" dirty="0">
              <a:solidFill>
                <a:srgbClr val="FFFFFF"/>
              </a:solidFill>
            </a:endParaRPr>
          </a:p>
        </p:txBody>
      </p:sp>
    </p:spTree>
    <p:extLst>
      <p:ext uri="{BB962C8B-B14F-4D97-AF65-F5344CB8AC3E}">
        <p14:creationId xmlns:p14="http://schemas.microsoft.com/office/powerpoint/2010/main" val="3000830544"/>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9</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32242"/>
            <a:ext cx="8534400" cy="3416320"/>
          </a:xfrm>
          <a:prstGeom prst="rect">
            <a:avLst/>
          </a:prstGeom>
          <a:solidFill>
            <a:srgbClr val="FFFFFF"/>
          </a:solidFill>
        </p:spPr>
        <p:txBody>
          <a:bodyPr wrap="square" rtlCol="0">
            <a:spAutoFit/>
          </a:bodyPr>
          <a:lstStyle/>
          <a:p>
            <a:r>
              <a:rPr lang="en-US" sz="2400" dirty="0" smtClean="0">
                <a:solidFill>
                  <a:srgbClr val="000000"/>
                </a:solidFill>
              </a:rPr>
              <a:t>3) </a:t>
            </a:r>
            <a:r>
              <a:rPr lang="en-US" sz="2400" dirty="0">
                <a:solidFill>
                  <a:srgbClr val="000000"/>
                </a:solidFill>
              </a:rPr>
              <a:t>What type of damage do trench mortars cause? </a:t>
            </a:r>
            <a:endParaRPr lang="en-US" sz="2400" dirty="0" smtClean="0">
              <a:solidFill>
                <a:srgbClr val="000000"/>
              </a:solidFill>
            </a:endParaRPr>
          </a:p>
          <a:p>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a:p>
            <a:r>
              <a:rPr lang="en-US" sz="2400" dirty="0" smtClean="0">
                <a:solidFill>
                  <a:srgbClr val="000000"/>
                </a:solidFill>
              </a:rPr>
              <a:t>4) </a:t>
            </a:r>
            <a:r>
              <a:rPr lang="en-US" sz="2400" dirty="0">
                <a:solidFill>
                  <a:srgbClr val="000000"/>
                </a:solidFill>
              </a:rPr>
              <a:t>What happens to Paul on scouting duty? How is he saved</a:t>
            </a:r>
            <a:r>
              <a:rPr lang="en-US" sz="2400" dirty="0" smtClean="0">
                <a:solidFill>
                  <a:srgbClr val="000000"/>
                </a:solidFill>
              </a:rPr>
              <a:t>? </a:t>
            </a:r>
          </a:p>
          <a:p>
            <a:r>
              <a:rPr lang="en-US" sz="2400" dirty="0">
                <a:solidFill>
                  <a:srgbClr val="000000"/>
                </a:solidFill>
              </a:rPr>
              <a:t>How does he feel about his comrades?</a:t>
            </a:r>
            <a:endParaRPr lang="en-US" sz="2400" dirty="0" smtClean="0">
              <a:solidFill>
                <a:srgbClr val="000000"/>
              </a:solidFill>
            </a:endParaRPr>
          </a:p>
          <a:p>
            <a:endParaRPr lang="en-US" sz="2400" dirty="0"/>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524000" y="1219200"/>
            <a:ext cx="7239000" cy="461665"/>
          </a:xfrm>
          <a:prstGeom prst="rect">
            <a:avLst/>
          </a:prstGeom>
          <a:solidFill>
            <a:srgbClr val="000000"/>
          </a:solidFill>
        </p:spPr>
        <p:txBody>
          <a:bodyPr wrap="square" rtlCol="0">
            <a:spAutoFit/>
          </a:bodyPr>
          <a:lstStyle/>
          <a:p>
            <a:r>
              <a:rPr lang="en-US" sz="2400" dirty="0">
                <a:solidFill>
                  <a:srgbClr val="FFFFFF"/>
                </a:solidFill>
              </a:rPr>
              <a:t>They can blow you right out of your clothes/in </a:t>
            </a:r>
            <a:r>
              <a:rPr lang="en-US" sz="2400" dirty="0" smtClean="0">
                <a:solidFill>
                  <a:srgbClr val="FFFFFF"/>
                </a:solidFill>
              </a:rPr>
              <a:t>half.</a:t>
            </a:r>
            <a:endParaRPr lang="en-US" sz="2400" b="1" dirty="0">
              <a:solidFill>
                <a:srgbClr val="000000"/>
              </a:solidFill>
            </a:endParaRPr>
          </a:p>
        </p:txBody>
      </p:sp>
      <p:sp>
        <p:nvSpPr>
          <p:cNvPr id="6" name="TextBox 5"/>
          <p:cNvSpPr txBox="1"/>
          <p:nvPr/>
        </p:nvSpPr>
        <p:spPr>
          <a:xfrm>
            <a:off x="152400" y="3048000"/>
            <a:ext cx="8915400" cy="1569660"/>
          </a:xfrm>
          <a:prstGeom prst="rect">
            <a:avLst/>
          </a:prstGeom>
          <a:solidFill>
            <a:srgbClr val="FFFF00"/>
          </a:solidFill>
        </p:spPr>
        <p:txBody>
          <a:bodyPr wrap="square" rtlCol="0">
            <a:spAutoFit/>
          </a:bodyPr>
          <a:lstStyle/>
          <a:p>
            <a:r>
              <a:rPr lang="en-US" sz="2400" dirty="0">
                <a:solidFill>
                  <a:srgbClr val="000000"/>
                </a:solidFill>
              </a:rPr>
              <a:t>He gets lost in the trenches and looses his sense of direction therefore ending up on the enemy line. ? After killing Duval, he runs for safety from trench to trench during the cover of night until he finds Kat and Albert. </a:t>
            </a:r>
            <a:endParaRPr lang="en-US" sz="2400" b="1" dirty="0">
              <a:solidFill>
                <a:srgbClr val="000000"/>
              </a:solidFill>
            </a:endParaRPr>
          </a:p>
        </p:txBody>
      </p:sp>
    </p:spTree>
    <p:extLst>
      <p:ext uri="{BB962C8B-B14F-4D97-AF65-F5344CB8AC3E}">
        <p14:creationId xmlns:p14="http://schemas.microsoft.com/office/powerpoint/2010/main" val="1922858061"/>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9</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732242"/>
            <a:ext cx="8534400" cy="1200329"/>
          </a:xfrm>
          <a:prstGeom prst="rect">
            <a:avLst/>
          </a:prstGeom>
          <a:solidFill>
            <a:srgbClr val="FFFFFF"/>
          </a:solidFill>
        </p:spPr>
        <p:txBody>
          <a:bodyPr wrap="square" rtlCol="0">
            <a:spAutoFit/>
          </a:bodyPr>
          <a:lstStyle/>
          <a:p>
            <a:r>
              <a:rPr lang="en-US" sz="2400" dirty="0">
                <a:solidFill>
                  <a:srgbClr val="000000"/>
                </a:solidFill>
              </a:rPr>
              <a:t>5</a:t>
            </a:r>
            <a:r>
              <a:rPr lang="en-US" sz="2400" dirty="0" smtClean="0">
                <a:solidFill>
                  <a:srgbClr val="000000"/>
                </a:solidFill>
              </a:rPr>
              <a:t>) </a:t>
            </a:r>
            <a:r>
              <a:rPr lang="en-US" sz="2400" dirty="0">
                <a:solidFill>
                  <a:srgbClr val="000000"/>
                </a:solidFill>
              </a:rPr>
              <a:t>Who is Gerard Duval? How is Paul affected by his death?</a:t>
            </a:r>
          </a:p>
          <a:p>
            <a:endParaRPr lang="en-US" sz="2400" dirty="0" smtClean="0"/>
          </a:p>
          <a:p>
            <a:endParaRPr lang="en-US" sz="2400" dirty="0"/>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04800" y="1219200"/>
            <a:ext cx="8839200" cy="3416320"/>
          </a:xfrm>
          <a:prstGeom prst="rect">
            <a:avLst/>
          </a:prstGeom>
          <a:solidFill>
            <a:srgbClr val="FF0000"/>
          </a:solidFill>
        </p:spPr>
        <p:txBody>
          <a:bodyPr wrap="square" rtlCol="0">
            <a:spAutoFit/>
          </a:bodyPr>
          <a:lstStyle/>
          <a:p>
            <a:r>
              <a:rPr lang="en-US" sz="2400" dirty="0" smtClean="0">
                <a:solidFill>
                  <a:srgbClr val="FFFFFF"/>
                </a:solidFill>
              </a:rPr>
              <a:t>. Gerard Duval is </a:t>
            </a:r>
            <a:r>
              <a:rPr lang="en-US" sz="2400" dirty="0" smtClean="0">
                <a:solidFill>
                  <a:srgbClr val="FFFF00"/>
                </a:solidFill>
              </a:rPr>
              <a:t>a printer</a:t>
            </a:r>
            <a:r>
              <a:rPr lang="en-US" sz="2400" dirty="0" smtClean="0">
                <a:solidFill>
                  <a:srgbClr val="FFFFFF"/>
                </a:solidFill>
              </a:rPr>
              <a:t>. </a:t>
            </a:r>
          </a:p>
          <a:p>
            <a:r>
              <a:rPr lang="en-US" sz="2400" dirty="0" smtClean="0">
                <a:solidFill>
                  <a:srgbClr val="FFFFFF"/>
                </a:solidFill>
              </a:rPr>
              <a:t>Paul </a:t>
            </a:r>
            <a:r>
              <a:rPr lang="en-US" sz="2400" dirty="0">
                <a:solidFill>
                  <a:srgbClr val="FFFFFF"/>
                </a:solidFill>
              </a:rPr>
              <a:t>talks to the dead man about how he did not want to kill him but only did because he jumped into the trench nearly on top of Paul.  </a:t>
            </a:r>
            <a:r>
              <a:rPr lang="en-US" sz="2400" dirty="0">
                <a:solidFill>
                  <a:srgbClr val="FFFF00"/>
                </a:solidFill>
              </a:rPr>
              <a:t>He talks to him about how they were only enemies because of the uniforms that they wore</a:t>
            </a:r>
            <a:r>
              <a:rPr lang="en-US" sz="2400" dirty="0">
                <a:solidFill>
                  <a:srgbClr val="FFFFFF"/>
                </a:solidFill>
              </a:rPr>
              <a:t>.  </a:t>
            </a:r>
            <a:r>
              <a:rPr lang="en-US" sz="2400" dirty="0">
                <a:solidFill>
                  <a:srgbClr val="FFFF00"/>
                </a:solidFill>
              </a:rPr>
              <a:t>He asks Gerard for forgiveness</a:t>
            </a:r>
            <a:r>
              <a:rPr lang="en-US" sz="2400" dirty="0">
                <a:solidFill>
                  <a:srgbClr val="FFFFFF"/>
                </a:solidFill>
              </a:rPr>
              <a:t>.  Paul vows to help his wife and children.  He will write to them (or so he says until he reads their letters and is too stricken by guilt and pain).  </a:t>
            </a:r>
            <a:r>
              <a:rPr lang="en-US" sz="2400" dirty="0">
                <a:solidFill>
                  <a:srgbClr val="FFFF00"/>
                </a:solidFill>
              </a:rPr>
              <a:t>He vows to be a printer when he returns to civilian life as Gerard was and to live for Gerard and his family alone</a:t>
            </a:r>
            <a:r>
              <a:rPr lang="en-US" sz="2400"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3573955663"/>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000000"/>
          </a:solidFill>
          <a:scene3d>
            <a:camera prst="orthographicFront"/>
            <a:lightRig rig="threePt" dir="t"/>
          </a:scene3d>
          <a:sp3d>
            <a:bevelT/>
          </a:sp3d>
        </p:spPr>
        <p:txBody>
          <a:bodyPr wrap="square" rtlCol="0">
            <a:spAutoFit/>
          </a:bodyPr>
          <a:lstStyle/>
          <a:p>
            <a:pPr algn="ctr"/>
            <a:r>
              <a:rPr lang="en-US" sz="3200" b="1" dirty="0" smtClean="0">
                <a:solidFill>
                  <a:srgbClr val="FFFF00"/>
                </a:solidFill>
              </a:rPr>
              <a:t>War Info – Tanks and Trench Warfare </a:t>
            </a:r>
            <a:endParaRPr lang="en-US" sz="3200" dirty="0">
              <a:solidFill>
                <a:srgbClr val="FFFF00"/>
              </a:solidFill>
            </a:endParaRPr>
          </a:p>
        </p:txBody>
      </p:sp>
      <p:sp>
        <p:nvSpPr>
          <p:cNvPr id="10" name="Text Box 4"/>
          <p:cNvSpPr txBox="1"/>
          <p:nvPr/>
        </p:nvSpPr>
        <p:spPr>
          <a:xfrm>
            <a:off x="304801" y="914400"/>
            <a:ext cx="4748150" cy="4267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solidFill>
                  <a:srgbClr val="000000"/>
                </a:solidFill>
              </a:rPr>
              <a:t>The Allies, as well as the Germans, designed new weapons to try to </a:t>
            </a:r>
            <a:r>
              <a:rPr lang="en-US" sz="2400" dirty="0" smtClean="0">
                <a:solidFill>
                  <a:srgbClr val="000000"/>
                </a:solidFill>
              </a:rPr>
              <a:t>break </a:t>
            </a:r>
            <a:r>
              <a:rPr lang="en-US" sz="2400" dirty="0">
                <a:solidFill>
                  <a:srgbClr val="000000"/>
                </a:solidFill>
              </a:rPr>
              <a:t>the deadlock of trench </a:t>
            </a:r>
            <a:r>
              <a:rPr lang="en-US" sz="2400" dirty="0" smtClean="0">
                <a:solidFill>
                  <a:srgbClr val="000000"/>
                </a:solidFill>
              </a:rPr>
              <a:t>warfare. The </a:t>
            </a:r>
            <a:r>
              <a:rPr lang="en-US" sz="2400" dirty="0">
                <a:solidFill>
                  <a:srgbClr val="000000"/>
                </a:solidFill>
              </a:rPr>
              <a:t>British thought that tank warfare would be the solution. Tanks could easily roll over barbed wire </a:t>
            </a:r>
            <a:r>
              <a:rPr lang="en-US" sz="2400" dirty="0" smtClean="0">
                <a:solidFill>
                  <a:srgbClr val="000000"/>
                </a:solidFill>
              </a:rPr>
              <a:t>and cross </a:t>
            </a:r>
            <a:r>
              <a:rPr lang="en-US" sz="2400" dirty="0">
                <a:solidFill>
                  <a:srgbClr val="000000"/>
                </a:solidFill>
              </a:rPr>
              <a:t>trenches up to ten-feet wide, clearing the way for advancing infantry. Tanks were prone to </a:t>
            </a:r>
            <a:r>
              <a:rPr lang="en-US" sz="2400" dirty="0" smtClean="0">
                <a:solidFill>
                  <a:srgbClr val="000000"/>
                </a:solidFill>
              </a:rPr>
              <a:t>breakdowns, however</a:t>
            </a:r>
            <a:r>
              <a:rPr lang="en-US" sz="2400" dirty="0">
                <a:solidFill>
                  <a:srgbClr val="000000"/>
                </a:solidFill>
              </a:rPr>
              <a:t>, and often got stuck in the mud. </a:t>
            </a:r>
            <a:endParaRPr lang="en-US" sz="2400" dirty="0">
              <a:solidFill>
                <a:srgbClr val="000000"/>
              </a:solidFill>
              <a:effectLst/>
              <a:ea typeface="Calibri"/>
              <a:cs typeface="Times New Roman"/>
            </a:endParaRPr>
          </a:p>
        </p:txBody>
      </p:sp>
      <p:sp>
        <p:nvSpPr>
          <p:cNvPr id="12" name="Text Box 4"/>
          <p:cNvSpPr txBox="1"/>
          <p:nvPr/>
        </p:nvSpPr>
        <p:spPr>
          <a:xfrm>
            <a:off x="457201" y="1066800"/>
            <a:ext cx="4748150" cy="47244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200" dirty="0">
                <a:solidFill>
                  <a:srgbClr val="00B050"/>
                </a:solidFill>
              </a:rPr>
              <a:t>British tanks were first used in 1916 </a:t>
            </a:r>
            <a:r>
              <a:rPr lang="en-US" sz="2200" dirty="0" smtClean="0">
                <a:solidFill>
                  <a:srgbClr val="00B050"/>
                </a:solidFill>
              </a:rPr>
              <a:t>at the </a:t>
            </a:r>
            <a:r>
              <a:rPr lang="en-US" sz="2200" dirty="0">
                <a:solidFill>
                  <a:srgbClr val="00B050"/>
                </a:solidFill>
              </a:rPr>
              <a:t>Battle of the Somme. Looking like “mysterious monsters” that nothing could stop, tanks incited </a:t>
            </a:r>
            <a:r>
              <a:rPr lang="en-US" sz="2200" dirty="0" smtClean="0">
                <a:solidFill>
                  <a:srgbClr val="00B050"/>
                </a:solidFill>
              </a:rPr>
              <a:t>fear in </a:t>
            </a:r>
            <a:r>
              <a:rPr lang="en-US" sz="2200" dirty="0">
                <a:solidFill>
                  <a:srgbClr val="00B050"/>
                </a:solidFill>
              </a:rPr>
              <a:t>the enemy, but there were too few of them to make a significant impact. Later in the war, the </a:t>
            </a:r>
            <a:r>
              <a:rPr lang="en-US" sz="2200" dirty="0" smtClean="0">
                <a:solidFill>
                  <a:srgbClr val="00B050"/>
                </a:solidFill>
              </a:rPr>
              <a:t>Allies launched </a:t>
            </a:r>
            <a:r>
              <a:rPr lang="en-US" sz="2200" dirty="0">
                <a:solidFill>
                  <a:srgbClr val="00B050"/>
                </a:solidFill>
              </a:rPr>
              <a:t>two massive tank attacks. Both attacks used over three hundred units and were successful </a:t>
            </a:r>
            <a:r>
              <a:rPr lang="en-US" sz="2200" dirty="0" smtClean="0">
                <a:solidFill>
                  <a:srgbClr val="00B050"/>
                </a:solidFill>
              </a:rPr>
              <a:t>in breaking </a:t>
            </a:r>
            <a:r>
              <a:rPr lang="en-US" sz="2200" dirty="0">
                <a:solidFill>
                  <a:srgbClr val="00B050"/>
                </a:solidFill>
              </a:rPr>
              <a:t>through German lines. Great Britain deployed almost three thousand heavy tanks between </a:t>
            </a:r>
            <a:r>
              <a:rPr lang="en-US" sz="2200" dirty="0" smtClean="0">
                <a:solidFill>
                  <a:srgbClr val="00B050"/>
                </a:solidFill>
              </a:rPr>
              <a:t>1916and </a:t>
            </a:r>
            <a:r>
              <a:rPr lang="en-US" sz="2200" dirty="0">
                <a:solidFill>
                  <a:srgbClr val="00B050"/>
                </a:solidFill>
              </a:rPr>
              <a:t>1918, while the Germans used only twenty.</a:t>
            </a:r>
            <a:endParaRPr lang="en-US" sz="2200" dirty="0">
              <a:solidFill>
                <a:srgbClr val="00B050"/>
              </a:solidFill>
              <a:effectLst/>
              <a:ea typeface="Calibri"/>
              <a:cs typeface="Times New Roman"/>
            </a:endParaRPr>
          </a:p>
        </p:txBody>
      </p:sp>
      <p:grpSp>
        <p:nvGrpSpPr>
          <p:cNvPr id="7" name="Group 6"/>
          <p:cNvGrpSpPr/>
          <p:nvPr/>
        </p:nvGrpSpPr>
        <p:grpSpPr>
          <a:xfrm>
            <a:off x="5314079" y="903890"/>
            <a:ext cx="3546371" cy="5877910"/>
            <a:chOff x="5314079" y="903890"/>
            <a:chExt cx="3546371" cy="5877910"/>
          </a:xfrm>
        </p:grpSpPr>
        <p:pic>
          <p:nvPicPr>
            <p:cNvPr id="1026" name="Picture 2" descr="http://upload.wikimedia.org/wikipedia/commons/thumb/b/bb/FT-17-argonne-1918.gif/300px-FT-17-argonne-19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079" y="903890"/>
              <a:ext cx="3524250" cy="19917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ttontown.org/Nimoi/sites/CT/resources/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079" y="4800600"/>
              <a:ext cx="354637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litaryfactory.com/armor/imgs/sturmpanzerwagen-a7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079" y="2895600"/>
              <a:ext cx="3543743" cy="19811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068196"/>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57224" y="1814"/>
            <a:ext cx="8153400" cy="1077218"/>
          </a:xfrm>
          <a:prstGeom prst="rect">
            <a:avLst/>
          </a:prstGeom>
          <a:solidFill>
            <a:srgbClr val="000000"/>
          </a:solidFill>
          <a:scene3d>
            <a:camera prst="orthographicFront"/>
            <a:lightRig rig="threePt" dir="t"/>
          </a:scene3d>
          <a:sp3d>
            <a:bevelT/>
          </a:sp3d>
        </p:spPr>
        <p:txBody>
          <a:bodyPr wrap="square" rtlCol="0">
            <a:spAutoFit/>
          </a:bodyPr>
          <a:lstStyle/>
          <a:p>
            <a:pPr algn="ctr"/>
            <a:r>
              <a:rPr lang="en-US" sz="3200" b="1" dirty="0" smtClean="0">
                <a:solidFill>
                  <a:srgbClr val="FFFF00"/>
                </a:solidFill>
              </a:rPr>
              <a:t>Chapter 10 Book Review - Psychology and </a:t>
            </a:r>
            <a:r>
              <a:rPr lang="en-US" sz="3200" b="1" dirty="0">
                <a:solidFill>
                  <a:srgbClr val="FFFF00"/>
                </a:solidFill>
              </a:rPr>
              <a:t>W</a:t>
            </a:r>
            <a:r>
              <a:rPr lang="en-US" sz="3200" b="1" dirty="0" smtClean="0">
                <a:solidFill>
                  <a:srgbClr val="FFFF00"/>
                </a:solidFill>
              </a:rPr>
              <a:t>ar </a:t>
            </a:r>
            <a:r>
              <a:rPr lang="en-US" sz="3200" b="1" dirty="0">
                <a:solidFill>
                  <a:srgbClr val="FFFF00"/>
                </a:solidFill>
              </a:rPr>
              <a:t>C</a:t>
            </a:r>
            <a:r>
              <a:rPr lang="en-US" sz="3200" b="1" dirty="0" smtClean="0">
                <a:solidFill>
                  <a:srgbClr val="FFFF00"/>
                </a:solidFill>
              </a:rPr>
              <a:t>onnection</a:t>
            </a:r>
            <a:endParaRPr lang="en-US" sz="3200" dirty="0">
              <a:solidFill>
                <a:srgbClr val="FFFF00"/>
              </a:solidFill>
            </a:endParaRPr>
          </a:p>
        </p:txBody>
      </p:sp>
      <p:sp>
        <p:nvSpPr>
          <p:cNvPr id="10" name="Text Box 4"/>
          <p:cNvSpPr txBox="1"/>
          <p:nvPr/>
        </p:nvSpPr>
        <p:spPr>
          <a:xfrm>
            <a:off x="323849" y="990600"/>
            <a:ext cx="8820151" cy="3124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b="1" dirty="0">
                <a:solidFill>
                  <a:srgbClr val="FF0000"/>
                </a:solidFill>
              </a:rPr>
              <a:t>When people are under severe stress or dealing with strong negative emotions, they often fall back on certain coping strategies</a:t>
            </a:r>
            <a:r>
              <a:rPr lang="en-US" sz="2400" b="1" i="1" dirty="0">
                <a:solidFill>
                  <a:srgbClr val="FF0000"/>
                </a:solidFill>
              </a:rPr>
              <a:t>. </a:t>
            </a:r>
            <a:r>
              <a:rPr lang="en-US" sz="2400" b="1" dirty="0">
                <a:solidFill>
                  <a:srgbClr val="FF0000"/>
                </a:solidFill>
              </a:rPr>
              <a:t>Also called defense mechanisms, these strategies may temporarily protect a person from painful situations or thoughts, but they usually do not work as long-term solutions. Read the definition of the following coping mechanisms and find </a:t>
            </a:r>
            <a:r>
              <a:rPr lang="en-US" sz="2400" b="1" u="sng" dirty="0">
                <a:solidFill>
                  <a:srgbClr val="FF0000"/>
                </a:solidFill>
              </a:rPr>
              <a:t>two</a:t>
            </a:r>
            <a:r>
              <a:rPr lang="en-US" sz="2400" b="1" dirty="0">
                <a:solidFill>
                  <a:srgbClr val="FF0000"/>
                </a:solidFill>
              </a:rPr>
              <a:t> specific examples with page numbers from the text. </a:t>
            </a:r>
          </a:p>
          <a:p>
            <a:endParaRPr lang="en-US" sz="2400" dirty="0">
              <a:solidFill>
                <a:srgbClr val="000000"/>
              </a:solidFill>
              <a:effectLst/>
              <a:ea typeface="Calibri"/>
              <a:cs typeface="Times New Roman"/>
            </a:endParaRPr>
          </a:p>
        </p:txBody>
      </p:sp>
      <p:pic>
        <p:nvPicPr>
          <p:cNvPr id="8" name="il_fi" descr="http://rustwire.com/wp-content/uploads/2011/04/psycholog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733800"/>
            <a:ext cx="3581400" cy="2286000"/>
          </a:xfrm>
          <a:prstGeom prst="rect">
            <a:avLst/>
          </a:prstGeom>
          <a:noFill/>
          <a:ln>
            <a:noFill/>
          </a:ln>
        </p:spPr>
      </p:pic>
      <p:pic>
        <p:nvPicPr>
          <p:cNvPr id="7170" name="Picture 2" descr="http://gardenrain.files.wordpress.com/2009/04/co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3733800"/>
            <a:ext cx="3590925" cy="228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14236300"/>
              </p:ext>
            </p:extLst>
          </p:nvPr>
        </p:nvGraphicFramePr>
        <p:xfrm>
          <a:off x="326571" y="990600"/>
          <a:ext cx="8667751" cy="5960164"/>
        </p:xfrm>
        <a:graphic>
          <a:graphicData uri="http://schemas.openxmlformats.org/drawingml/2006/table">
            <a:tbl>
              <a:tblPr firstRow="1" firstCol="1" bandRow="1">
                <a:tableStyleId>{5C22544A-7EE6-4342-B048-85BDC9FD1C3A}</a:tableStyleId>
              </a:tblPr>
              <a:tblGrid>
                <a:gridCol w="5238751"/>
                <a:gridCol w="3429000"/>
              </a:tblGrid>
              <a:tr h="309571">
                <a:tc>
                  <a:txBody>
                    <a:bodyPr/>
                    <a:lstStyle/>
                    <a:p>
                      <a:pPr marL="0" marR="0" algn="ctr">
                        <a:lnSpc>
                          <a:spcPct val="115000"/>
                        </a:lnSpc>
                        <a:spcBef>
                          <a:spcPts val="0"/>
                        </a:spcBef>
                        <a:spcAft>
                          <a:spcPts val="0"/>
                        </a:spcAft>
                      </a:pPr>
                      <a:r>
                        <a:rPr lang="en-US" sz="1800" dirty="0">
                          <a:solidFill>
                            <a:srgbClr val="FFFFFF"/>
                          </a:solidFill>
                          <a:effectLst/>
                        </a:rPr>
                        <a:t>Coping Mechanism</a:t>
                      </a:r>
                      <a:endParaRPr lang="en-US" sz="1800" dirty="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1800" dirty="0">
                          <a:solidFill>
                            <a:srgbClr val="FFFFFF"/>
                          </a:solidFill>
                          <a:effectLst/>
                        </a:rPr>
                        <a:t>Example of Mechanism in the Novel with Page #</a:t>
                      </a:r>
                      <a:endParaRPr lang="en-US" sz="1800" dirty="0">
                        <a:solidFill>
                          <a:srgbClr val="FFFFFF"/>
                        </a:solidFill>
                        <a:effectLst/>
                        <a:latin typeface="Calibri"/>
                        <a:ea typeface="Calibri"/>
                        <a:cs typeface="Times New Roman"/>
                      </a:endParaRPr>
                    </a:p>
                  </a:txBody>
                  <a:tcPr marL="68580" marR="68580" marT="0" marB="0">
                    <a:solidFill>
                      <a:srgbClr val="FF0000"/>
                    </a:solidFill>
                  </a:tcPr>
                </a:tc>
              </a:tr>
              <a:tr h="805996">
                <a:tc>
                  <a:txBody>
                    <a:bodyPr/>
                    <a:lstStyle/>
                    <a:p>
                      <a:pPr marL="0" marR="0">
                        <a:lnSpc>
                          <a:spcPct val="115000"/>
                        </a:lnSpc>
                        <a:spcBef>
                          <a:spcPts val="0"/>
                        </a:spcBef>
                        <a:spcAft>
                          <a:spcPts val="0"/>
                        </a:spcAft>
                      </a:pPr>
                      <a:r>
                        <a:rPr lang="en-US" sz="1800" dirty="0">
                          <a:solidFill>
                            <a:srgbClr val="FFFFFF"/>
                          </a:solidFill>
                          <a:effectLst/>
                        </a:rPr>
                        <a:t>1) </a:t>
                      </a:r>
                      <a:r>
                        <a:rPr lang="en-US" sz="1800" u="sng" dirty="0">
                          <a:solidFill>
                            <a:srgbClr val="FFFFFF"/>
                          </a:solidFill>
                          <a:effectLst/>
                        </a:rPr>
                        <a:t>Denial</a:t>
                      </a:r>
                      <a:r>
                        <a:rPr lang="en-US" sz="1800" dirty="0">
                          <a:solidFill>
                            <a:srgbClr val="FFFFFF"/>
                          </a:solidFill>
                          <a:effectLst/>
                        </a:rPr>
                        <a:t> or refusing to recognize an emotion or problem.</a:t>
                      </a:r>
                      <a:endParaRPr lang="en-US" sz="1800" dirty="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860802">
                <a:tc>
                  <a:txBody>
                    <a:bodyPr/>
                    <a:lstStyle/>
                    <a:p>
                      <a:pPr marL="0" marR="0">
                        <a:lnSpc>
                          <a:spcPct val="115000"/>
                        </a:lnSpc>
                        <a:spcBef>
                          <a:spcPts val="0"/>
                        </a:spcBef>
                        <a:spcAft>
                          <a:spcPts val="0"/>
                        </a:spcAft>
                      </a:pPr>
                      <a:r>
                        <a:rPr lang="en-US" sz="1800">
                          <a:solidFill>
                            <a:srgbClr val="FFFFFF"/>
                          </a:solidFill>
                          <a:effectLst/>
                        </a:rPr>
                        <a:t>2) </a:t>
                      </a:r>
                      <a:r>
                        <a:rPr lang="en-US" sz="1800" u="sng">
                          <a:solidFill>
                            <a:srgbClr val="FFFFFF"/>
                          </a:solidFill>
                          <a:effectLst/>
                        </a:rPr>
                        <a:t>Compensation</a:t>
                      </a:r>
                      <a:r>
                        <a:rPr lang="en-US" sz="1800">
                          <a:solidFill>
                            <a:srgbClr val="FFFFFF"/>
                          </a:solidFill>
                          <a:effectLst/>
                        </a:rPr>
                        <a:t>, or making up for a weakness in one area by excelling in another.</a:t>
                      </a:r>
                      <a:endParaRPr lang="en-US" sz="180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805996">
                <a:tc>
                  <a:txBody>
                    <a:bodyPr/>
                    <a:lstStyle/>
                    <a:p>
                      <a:pPr marL="0" marR="0">
                        <a:lnSpc>
                          <a:spcPct val="115000"/>
                        </a:lnSpc>
                        <a:spcBef>
                          <a:spcPts val="0"/>
                        </a:spcBef>
                        <a:spcAft>
                          <a:spcPts val="0"/>
                        </a:spcAft>
                      </a:pPr>
                      <a:r>
                        <a:rPr lang="en-US" sz="1800" u="sng" dirty="0">
                          <a:solidFill>
                            <a:srgbClr val="FFFFFF"/>
                          </a:solidFill>
                          <a:effectLst/>
                        </a:rPr>
                        <a:t>3) Daydreaming</a:t>
                      </a:r>
                      <a:r>
                        <a:rPr lang="en-US" sz="1800" dirty="0">
                          <a:solidFill>
                            <a:srgbClr val="FFFFFF"/>
                          </a:solidFill>
                          <a:effectLst/>
                        </a:rPr>
                        <a:t>, or inventing situations to escape unpleasant facts.</a:t>
                      </a:r>
                      <a:endParaRPr lang="en-US" sz="1800" dirty="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r h="1134830">
                <a:tc>
                  <a:txBody>
                    <a:bodyPr/>
                    <a:lstStyle/>
                    <a:p>
                      <a:pPr marL="0" marR="0">
                        <a:lnSpc>
                          <a:spcPct val="115000"/>
                        </a:lnSpc>
                        <a:spcBef>
                          <a:spcPts val="0"/>
                        </a:spcBef>
                        <a:spcAft>
                          <a:spcPts val="0"/>
                        </a:spcAft>
                      </a:pPr>
                      <a:r>
                        <a:rPr lang="en-US" sz="1800" dirty="0">
                          <a:solidFill>
                            <a:srgbClr val="FFFFFF"/>
                          </a:solidFill>
                          <a:effectLst/>
                        </a:rPr>
                        <a:t>4) </a:t>
                      </a:r>
                      <a:r>
                        <a:rPr lang="en-US" sz="1800" u="sng" dirty="0">
                          <a:solidFill>
                            <a:srgbClr val="FFFFFF"/>
                          </a:solidFill>
                          <a:effectLst/>
                        </a:rPr>
                        <a:t>Displacement,</a:t>
                      </a:r>
                      <a:r>
                        <a:rPr lang="en-US" sz="1800" dirty="0">
                          <a:solidFill>
                            <a:srgbClr val="FFFFFF"/>
                          </a:solidFill>
                          <a:effectLst/>
                        </a:rPr>
                        <a:t> or transferring emotions from the true source to some other thing or person.</a:t>
                      </a:r>
                      <a:endParaRPr lang="en-US" sz="1800" dirty="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860802">
                <a:tc>
                  <a:txBody>
                    <a:bodyPr/>
                    <a:lstStyle/>
                    <a:p>
                      <a:pPr marL="0" marR="0">
                        <a:lnSpc>
                          <a:spcPct val="115000"/>
                        </a:lnSpc>
                        <a:spcBef>
                          <a:spcPts val="0"/>
                        </a:spcBef>
                        <a:spcAft>
                          <a:spcPts val="0"/>
                        </a:spcAft>
                      </a:pPr>
                      <a:r>
                        <a:rPr lang="en-US" sz="1800" dirty="0">
                          <a:solidFill>
                            <a:srgbClr val="FFFFFF"/>
                          </a:solidFill>
                          <a:effectLst/>
                        </a:rPr>
                        <a:t>5) </a:t>
                      </a:r>
                      <a:r>
                        <a:rPr lang="en-US" sz="1800" u="sng" dirty="0">
                          <a:solidFill>
                            <a:srgbClr val="FFFFFF"/>
                          </a:solidFill>
                          <a:effectLst/>
                        </a:rPr>
                        <a:t>Rationalization</a:t>
                      </a:r>
                      <a:r>
                        <a:rPr lang="en-US" sz="1800" dirty="0">
                          <a:solidFill>
                            <a:srgbClr val="FFFFFF"/>
                          </a:solidFill>
                          <a:effectLst/>
                        </a:rPr>
                        <a:t>, or making excuses for one’s actions or feelings.</a:t>
                      </a:r>
                      <a:endParaRPr lang="en-US" sz="1800" dirty="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860802">
                <a:tc>
                  <a:txBody>
                    <a:bodyPr/>
                    <a:lstStyle/>
                    <a:p>
                      <a:pPr marL="0" marR="0">
                        <a:lnSpc>
                          <a:spcPct val="115000"/>
                        </a:lnSpc>
                        <a:spcBef>
                          <a:spcPts val="0"/>
                        </a:spcBef>
                        <a:spcAft>
                          <a:spcPts val="0"/>
                        </a:spcAft>
                      </a:pPr>
                      <a:r>
                        <a:rPr lang="en-US" sz="1800" dirty="0">
                          <a:solidFill>
                            <a:srgbClr val="FFFFFF"/>
                          </a:solidFill>
                          <a:effectLst/>
                        </a:rPr>
                        <a:t>6) </a:t>
                      </a:r>
                      <a:r>
                        <a:rPr lang="en-US" sz="1800" u="sng" dirty="0">
                          <a:solidFill>
                            <a:srgbClr val="FFFFFF"/>
                          </a:solidFill>
                          <a:effectLst/>
                        </a:rPr>
                        <a:t>Regression</a:t>
                      </a:r>
                      <a:r>
                        <a:rPr lang="en-US" sz="1800" dirty="0">
                          <a:solidFill>
                            <a:srgbClr val="FFFFFF"/>
                          </a:solidFill>
                          <a:effectLst/>
                        </a:rPr>
                        <a:t>, or returning to immature behavior to express emotions</a:t>
                      </a:r>
                      <a:endParaRPr lang="en-US" sz="1800" dirty="0">
                        <a:solidFill>
                          <a:srgbClr val="FFFFFF"/>
                        </a:solidFill>
                        <a:effectLst/>
                        <a:latin typeface="Calibri"/>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6614352"/>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FFFF00"/>
          </a:solidFill>
          <a:scene3d>
            <a:camera prst="orthographicFront"/>
            <a:lightRig rig="threePt" dir="t"/>
          </a:scene3d>
          <a:sp3d>
            <a:bevelT/>
          </a:sp3d>
        </p:spPr>
        <p:txBody>
          <a:bodyPr wrap="square" rtlCol="0">
            <a:spAutoFit/>
          </a:bodyPr>
          <a:lstStyle/>
          <a:p>
            <a:pPr algn="ctr"/>
            <a:r>
              <a:rPr lang="en-US" sz="3200" b="1" dirty="0" smtClean="0">
                <a:solidFill>
                  <a:srgbClr val="000000"/>
                </a:solidFill>
              </a:rPr>
              <a:t>Chapter 10 Summary </a:t>
            </a:r>
            <a:endParaRPr lang="en-US" sz="3200" dirty="0">
              <a:solidFill>
                <a:srgbClr val="000000"/>
              </a:solidFill>
            </a:endParaRPr>
          </a:p>
        </p:txBody>
      </p:sp>
      <p:pic>
        <p:nvPicPr>
          <p:cNvPr id="2052" name="Picture 4" descr="http://www.roll-of-honour.com/Bedfordshire/images/CardingtonBarrageBallo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963" y="3076903"/>
            <a:ext cx="3348204" cy="2388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 Box 4"/>
          <p:cNvSpPr txBox="1"/>
          <p:nvPr/>
        </p:nvSpPr>
        <p:spPr>
          <a:xfrm>
            <a:off x="304800" y="914400"/>
            <a:ext cx="4876799" cy="4267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buFont typeface="Wingdings" pitchFamily="2" charset="2"/>
              <a:buChar char="Ø"/>
            </a:pPr>
            <a:r>
              <a:rPr lang="en-US" sz="2400" dirty="0" smtClean="0">
                <a:solidFill>
                  <a:srgbClr val="00B050"/>
                </a:solidFill>
              </a:rPr>
              <a:t>Paul </a:t>
            </a:r>
            <a:r>
              <a:rPr lang="en-US" sz="2400" dirty="0">
                <a:solidFill>
                  <a:srgbClr val="00B050"/>
                </a:solidFill>
              </a:rPr>
              <a:t>Kat, Albert, Müller, </a:t>
            </a:r>
            <a:r>
              <a:rPr lang="en-US" sz="2400" dirty="0" err="1">
                <a:solidFill>
                  <a:srgbClr val="00B050"/>
                </a:solidFill>
              </a:rPr>
              <a:t>Tjaden</a:t>
            </a:r>
            <a:r>
              <a:rPr lang="en-US" sz="2400" dirty="0">
                <a:solidFill>
                  <a:srgbClr val="00B050"/>
                </a:solidFill>
              </a:rPr>
              <a:t>, and </a:t>
            </a:r>
            <a:r>
              <a:rPr lang="en-US" sz="2400" dirty="0" err="1" smtClean="0">
                <a:solidFill>
                  <a:srgbClr val="00B050"/>
                </a:solidFill>
              </a:rPr>
              <a:t>Detering</a:t>
            </a:r>
            <a:r>
              <a:rPr lang="en-US" sz="2400" dirty="0" smtClean="0">
                <a:solidFill>
                  <a:srgbClr val="00B050"/>
                </a:solidFill>
              </a:rPr>
              <a:t> guard a supply dump. </a:t>
            </a:r>
          </a:p>
          <a:p>
            <a:pPr marL="342900" indent="-342900">
              <a:buFont typeface="Wingdings" pitchFamily="2" charset="2"/>
              <a:buChar char="Ø"/>
            </a:pPr>
            <a:r>
              <a:rPr lang="en-US" sz="2400" dirty="0">
                <a:solidFill>
                  <a:srgbClr val="00B050"/>
                </a:solidFill>
              </a:rPr>
              <a:t>They choose a concrete cellar to live in – it's well protected with concrete walls, floor beds, and furnishings. </a:t>
            </a:r>
            <a:endParaRPr lang="en-US" sz="2400" dirty="0" smtClean="0">
              <a:solidFill>
                <a:srgbClr val="00B050"/>
              </a:solidFill>
            </a:endParaRPr>
          </a:p>
          <a:p>
            <a:pPr marL="342900" indent="-342900">
              <a:buFont typeface="Wingdings" pitchFamily="2" charset="2"/>
              <a:buChar char="Ø"/>
            </a:pPr>
            <a:r>
              <a:rPr lang="en-US" sz="2400" dirty="0" smtClean="0">
                <a:solidFill>
                  <a:srgbClr val="00B050"/>
                </a:solidFill>
                <a:effectLst/>
                <a:ea typeface="Calibri"/>
                <a:cs typeface="Times New Roman"/>
              </a:rPr>
              <a:t>The men find and cook baby pigs, but the smoke from cooking is spotted by </a:t>
            </a:r>
            <a:r>
              <a:rPr lang="en-US" sz="2400" dirty="0">
                <a:solidFill>
                  <a:srgbClr val="00B050"/>
                </a:solidFill>
              </a:rPr>
              <a:t>enemy </a:t>
            </a:r>
            <a:r>
              <a:rPr lang="en-US" sz="2400" dirty="0" smtClean="0">
                <a:solidFill>
                  <a:srgbClr val="00B050"/>
                </a:solidFill>
              </a:rPr>
              <a:t>balloons.</a:t>
            </a:r>
            <a:endParaRPr lang="en-US" sz="2400" dirty="0">
              <a:solidFill>
                <a:srgbClr val="00B050"/>
              </a:solidFill>
              <a:effectLst/>
              <a:ea typeface="Calibri"/>
              <a:cs typeface="Times New Roman"/>
            </a:endParaRPr>
          </a:p>
        </p:txBody>
      </p:sp>
      <p:pic>
        <p:nvPicPr>
          <p:cNvPr id="2050" name="Picture 2" descr="http://www.carnetdevol.org/Lettre/mars08/ball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8677">
            <a:off x="5642370" y="844877"/>
            <a:ext cx="3348204" cy="2320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 Box 4"/>
          <p:cNvSpPr txBox="1"/>
          <p:nvPr/>
        </p:nvSpPr>
        <p:spPr>
          <a:xfrm>
            <a:off x="457200" y="1066800"/>
            <a:ext cx="4876799" cy="4267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buFont typeface="Wingdings" pitchFamily="2" charset="2"/>
              <a:buChar char="Ø"/>
            </a:pPr>
            <a:r>
              <a:rPr lang="en-US" sz="2400" dirty="0" smtClean="0">
                <a:solidFill>
                  <a:srgbClr val="FF0000"/>
                </a:solidFill>
              </a:rPr>
              <a:t>The men wait over 5 hours but survive. </a:t>
            </a:r>
            <a:r>
              <a:rPr lang="en-US" sz="2400" dirty="0">
                <a:solidFill>
                  <a:srgbClr val="FF0000"/>
                </a:solidFill>
              </a:rPr>
              <a:t>"the town gradually vanishes under the shells and we lead a charmed </a:t>
            </a:r>
            <a:r>
              <a:rPr lang="en-US" sz="2400" dirty="0" smtClean="0">
                <a:solidFill>
                  <a:srgbClr val="FF0000"/>
                </a:solidFill>
              </a:rPr>
              <a:t>life.”</a:t>
            </a:r>
          </a:p>
          <a:p>
            <a:pPr marL="342900" indent="-342900">
              <a:buFont typeface="Wingdings" pitchFamily="2" charset="2"/>
              <a:buChar char="Ø"/>
            </a:pPr>
            <a:r>
              <a:rPr lang="en-US" sz="2400" dirty="0" smtClean="0">
                <a:solidFill>
                  <a:srgbClr val="FF0000"/>
                </a:solidFill>
              </a:rPr>
              <a:t> The men evacuate a German village of civilians.</a:t>
            </a:r>
          </a:p>
          <a:p>
            <a:pPr marL="342900" indent="-342900">
              <a:buFont typeface="Wingdings" pitchFamily="2" charset="2"/>
              <a:buChar char="Ø"/>
            </a:pPr>
            <a:endParaRPr lang="en-US" sz="2400" dirty="0">
              <a:solidFill>
                <a:srgbClr val="FF0000"/>
              </a:solidFill>
            </a:endParaRPr>
          </a:p>
          <a:p>
            <a:r>
              <a:rPr lang="en-US" sz="2400" dirty="0" smtClean="0">
                <a:solidFill>
                  <a:srgbClr val="FF0000"/>
                </a:solidFill>
              </a:rPr>
              <a:t> </a:t>
            </a:r>
            <a:endParaRPr lang="en-US" sz="2400" dirty="0">
              <a:solidFill>
                <a:srgbClr val="FF0000"/>
              </a:solidFill>
              <a:effectLst/>
              <a:ea typeface="Calibri"/>
              <a:cs typeface="Times New Roman"/>
            </a:endParaRPr>
          </a:p>
        </p:txBody>
      </p:sp>
    </p:spTree>
    <p:extLst>
      <p:ext uri="{BB962C8B-B14F-4D97-AF65-F5344CB8AC3E}">
        <p14:creationId xmlns:p14="http://schemas.microsoft.com/office/powerpoint/2010/main" val="1752304901"/>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3395" y="152400"/>
            <a:ext cx="8153400" cy="584775"/>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3200" b="1" dirty="0" smtClean="0">
                <a:solidFill>
                  <a:srgbClr val="FFFFFF"/>
                </a:solidFill>
              </a:rPr>
              <a:t>Chapter 10 Summary </a:t>
            </a:r>
            <a:endParaRPr lang="en-US" sz="3200" dirty="0">
              <a:solidFill>
                <a:srgbClr val="FFFFFF"/>
              </a:solidFill>
            </a:endParaRPr>
          </a:p>
        </p:txBody>
      </p:sp>
      <p:sp>
        <p:nvSpPr>
          <p:cNvPr id="10" name="Text Box 4"/>
          <p:cNvSpPr txBox="1"/>
          <p:nvPr/>
        </p:nvSpPr>
        <p:spPr>
          <a:xfrm>
            <a:off x="304800" y="737175"/>
            <a:ext cx="8839200" cy="3606225"/>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dirty="0">
                <a:solidFill>
                  <a:srgbClr val="000000"/>
                </a:solidFill>
              </a:rPr>
              <a:t>We are marching in column; the French certainly will not fire on a town in which there are still inhabitants. But a few minutes later the air screams, the earth heaves, cries ring out; a shell has landed among our rear squad. We scatter and fling ourselves down on the ground, but at that moment I feel the instinctive alertness leave me which hitherto has always made me do unconsciously the right thing under fire; the thought leaps up with a terrible throttling fear: "You are lost"--and the next moment a blow sweeps like a whip over my left leg. I hear Albert cry out; he is beside me. </a:t>
            </a:r>
          </a:p>
          <a:p>
            <a:endParaRPr lang="en-US" sz="2000" dirty="0" smtClean="0">
              <a:solidFill>
                <a:srgbClr val="000000"/>
              </a:solidFill>
            </a:endParaRPr>
          </a:p>
          <a:p>
            <a:r>
              <a:rPr lang="en-US" sz="2000" dirty="0" smtClean="0">
                <a:solidFill>
                  <a:srgbClr val="000000"/>
                </a:solidFill>
              </a:rPr>
              <a:t>"</a:t>
            </a:r>
            <a:r>
              <a:rPr lang="en-US" sz="2000" dirty="0">
                <a:solidFill>
                  <a:srgbClr val="000000"/>
                </a:solidFill>
              </a:rPr>
              <a:t>Quick, up, Albert!" I yell, for we are lying unsheltered in the open field. </a:t>
            </a:r>
            <a:endParaRPr lang="en-US" sz="2000" dirty="0" smtClean="0">
              <a:solidFill>
                <a:srgbClr val="000000"/>
              </a:solidFill>
            </a:endParaRPr>
          </a:p>
          <a:p>
            <a:endParaRPr lang="en-US" sz="2000" dirty="0">
              <a:solidFill>
                <a:srgbClr val="000000"/>
              </a:solidFill>
              <a:effectLst/>
              <a:ea typeface="Calibri"/>
              <a:cs typeface="Times New Roman"/>
            </a:endParaRPr>
          </a:p>
        </p:txBody>
      </p:sp>
      <p:pic>
        <p:nvPicPr>
          <p:cNvPr id="8" name="Picture 7" descr="William Bakewell">
            <a:hlinkClick r:id="rId2" tooltip="William Bakewel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5" y="4480034"/>
            <a:ext cx="2301859" cy="22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76083"/>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000000"/>
          </a:solidFill>
          <a:scene3d>
            <a:camera prst="orthographicFront"/>
            <a:lightRig rig="threePt" dir="t"/>
          </a:scene3d>
          <a:sp3d>
            <a:bevelT/>
          </a:sp3d>
        </p:spPr>
        <p:txBody>
          <a:bodyPr wrap="square" rtlCol="0">
            <a:spAutoFit/>
          </a:bodyPr>
          <a:lstStyle/>
          <a:p>
            <a:pPr algn="ctr"/>
            <a:r>
              <a:rPr lang="en-US" sz="3200" b="1" dirty="0" smtClean="0">
                <a:solidFill>
                  <a:srgbClr val="FFFF00"/>
                </a:solidFill>
              </a:rPr>
              <a:t>Chapter 10 Summary </a:t>
            </a:r>
            <a:endParaRPr lang="en-US" sz="3200" dirty="0">
              <a:solidFill>
                <a:srgbClr val="FFFF00"/>
              </a:solidFill>
            </a:endParaRPr>
          </a:p>
        </p:txBody>
      </p:sp>
      <p:sp>
        <p:nvSpPr>
          <p:cNvPr id="10" name="Text Box 4"/>
          <p:cNvSpPr txBox="1"/>
          <p:nvPr/>
        </p:nvSpPr>
        <p:spPr>
          <a:xfrm>
            <a:off x="304800" y="914400"/>
            <a:ext cx="4876799" cy="4267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buFont typeface="Wingdings" pitchFamily="2" charset="2"/>
              <a:buChar char="Ø"/>
            </a:pPr>
            <a:r>
              <a:rPr lang="en-US" sz="2400" dirty="0">
                <a:solidFill>
                  <a:srgbClr val="000000"/>
                </a:solidFill>
              </a:rPr>
              <a:t>Paul was injured a bit, presumably by shrapnel, and he is bleeding</a:t>
            </a:r>
            <a:r>
              <a:rPr lang="en-US" sz="2400" dirty="0" smtClean="0">
                <a:solidFill>
                  <a:srgbClr val="000000"/>
                </a:solidFill>
              </a:rPr>
              <a:t>.</a:t>
            </a:r>
          </a:p>
          <a:p>
            <a:pPr marL="342900" indent="-342900">
              <a:buFont typeface="Wingdings" pitchFamily="2" charset="2"/>
              <a:buChar char="Ø"/>
            </a:pPr>
            <a:r>
              <a:rPr lang="en-US" sz="2400" dirty="0">
                <a:solidFill>
                  <a:srgbClr val="000000"/>
                </a:solidFill>
              </a:rPr>
              <a:t>That night, they are taken to surgery (which Paul calls "the chopping block"). Paul has no trust in the surgeons and is determined not to receive chloroform (to knock him out so he doesn't feel the pain), even if he has to "crack their skulls." </a:t>
            </a:r>
            <a:endParaRPr lang="en-US" sz="2400" dirty="0">
              <a:solidFill>
                <a:srgbClr val="000000"/>
              </a:solidFill>
              <a:effectLst/>
              <a:ea typeface="Calibri"/>
              <a:cs typeface="Times New Roman"/>
            </a:endParaRPr>
          </a:p>
        </p:txBody>
      </p:sp>
      <p:sp>
        <p:nvSpPr>
          <p:cNvPr id="9" name="Text Box 4"/>
          <p:cNvSpPr txBox="1"/>
          <p:nvPr/>
        </p:nvSpPr>
        <p:spPr>
          <a:xfrm>
            <a:off x="338959" y="1061545"/>
            <a:ext cx="4876799" cy="4267200"/>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buFont typeface="Wingdings" pitchFamily="2" charset="2"/>
              <a:buChar char="Ø"/>
            </a:pPr>
            <a:r>
              <a:rPr lang="en-US" sz="2400" dirty="0" smtClean="0">
                <a:solidFill>
                  <a:srgbClr val="0070C0"/>
                </a:solidFill>
              </a:rPr>
              <a:t>Paul is going to be sent home because of his injuries but bribes a guard to send him back to the front line with Albert. </a:t>
            </a:r>
          </a:p>
          <a:p>
            <a:pPr marL="342900" indent="-342900">
              <a:buFont typeface="Wingdings" pitchFamily="2" charset="2"/>
              <a:buChar char="Ø"/>
            </a:pPr>
            <a:r>
              <a:rPr lang="en-US" sz="2400" dirty="0" smtClean="0">
                <a:solidFill>
                  <a:srgbClr val="0070C0"/>
                </a:solidFill>
                <a:effectLst/>
                <a:ea typeface="Calibri"/>
                <a:cs typeface="Times New Roman"/>
              </a:rPr>
              <a:t>Paul and Albert spend a good amount of time at a bandaging ward. </a:t>
            </a:r>
          </a:p>
          <a:p>
            <a:pPr marL="342900" indent="-342900">
              <a:buFont typeface="Wingdings" pitchFamily="2" charset="2"/>
              <a:buChar char="Ø"/>
            </a:pPr>
            <a:r>
              <a:rPr lang="en-US" sz="2400" dirty="0">
                <a:solidFill>
                  <a:srgbClr val="0070C0"/>
                </a:solidFill>
              </a:rPr>
              <a:t>"Many a man has said that. Once a man is in there, he never comes through"</a:t>
            </a:r>
            <a:endParaRPr lang="en-US" sz="2400" dirty="0">
              <a:solidFill>
                <a:srgbClr val="0070C0"/>
              </a:solidFill>
              <a:effectLst/>
              <a:ea typeface="Calibri"/>
              <a:cs typeface="Times New Roman"/>
            </a:endParaRPr>
          </a:p>
        </p:txBody>
      </p:sp>
      <p:pic>
        <p:nvPicPr>
          <p:cNvPr id="3076" name="Picture 4" descr="http://t2.gstatic.com/images?q=tbn:ANd9GcRlDwtNefoWaR_CO4JkYZ51LM6WCq1KvA1RtN8OhTRqHHKlJc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10892"/>
            <a:ext cx="33718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2.gstatic.com/images?q=tbn:ANd9GcQYiW6lJbSw03Ey0czeRevN9ofMGOhMdWNbi8Te7KjonEkd8z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06548"/>
            <a:ext cx="3371850" cy="18859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hQSERQUExQWFRQUGBkaGBcYGR0bGBwcGBsYGBwaHxgeGyYgHB0jGh4eHy8gIycpLC0sGB8xNTAqNSYrLSkBCQoKDgwOFA8PFCwcHBwsLCkpKSkpKSkpLCwsLCkpLCwsLCkpKSksKSwpKSksLCkpKSkpKSksKSwpKSwsLCkpLP/AABEIALABHgMBIgACEQEDEQH/xAAcAAACAwEBAQEAAAAAAAAAAAAFBgMEBwIBAAj/xABOEAACAgAFAQYEAwUECAIGCwABAgMRAAQSITEFBhMiQVFhBzJxgRSR8CNCobHBUmLh8RUkM1NygpLRQ7IINERzosIWJTVjZHSDw9LT4v/EABcBAQEBAQAAAAAAAAAAAAAAAAABAgP/xAAZEQEBAQEBAQAAAAAAAAAAAAAAARFBMSH/2gAMAwEAAhEDEQA/ADvS01aiP7R9fRfyx91DMrGvdxjXISKA3qzVn03vb2wt5btaqA5eJ9cxfSt8fKtncgeRobHDT0zpCxKTq1yPu7nk87+32xlpX6V0JI/G5LzHlm3N7Hb0HoBi/Mi+nPr+v4Y9Z6G59gPPnavU4E9oO0UeTieSQo0oA0w6wGOo0CBzXqwB4xpkSi6ZrIUg+wG+3uf6cb+eE/rXbhMvmGgWIlo5Aksh/wBmrG/CKu9wdyRweaONN6DIzZSCWlDTRQOwo1chDGjd0L25xmCdFXNz9cjdPE+ZhVXC6yjd7ILG2rfg0OLwwNUCrIo25Hob3539cRvkDxR/L9fqsBPh11Zpcuoc+JCVa+bGHJGBvm8ZFHL5c81+V+3kdrvBKHLKPlH5Y5OYUDUTQH8/6480l9zapsdPDHg+I+X/AAj05wFuKYcKuo+vkPvjifKhh+1s15cL7bA7/e8S5fYbUAPbb8sSSNz+vIYqqnsBQ32Fe32x80YLbjmufbHai7/XpjnvgvPPoNz+vfEEL5cA7Afr7Yr02x2rbzrj7bYtEsb4QfYt+XA+94EZ3MxxkrpeeTSzqnzE6So8MYFHdgNh5HmqwFjpsw7mOypIRLA8VbDagP6Y5zHQoZAFMVqGBACkep86r/HEPQeoMYYFMbIzIAdqAMaqGseXi2+o42JwUkdgRZPzf0OA5y2RWNSI4yo9Of5vi4WFG1YV6IT/ACvHCkng7Y78/P8AV4okimXgOBvv5H+O+LgjFc/wGKIvz3B9aIxZjUfQ+o2/wxBYMe3t6UK/LEIygBtSUPsbX/p4H2rnHYkPsfrsR9xsf4YlEg44Pp+ucVEPfVWtT/xCyv5+X0OJ1j342PveLI42xH3JX5Nr3Knj7emKORl19sevkA3kAfXzxJl3B+vmDyMWRgA6QgeEgXW+2xu/1virNkDES8XqCyeo8yPQ/r6KXbjrbQ56WRHKvDloqHIJkzAsFa8Q0r/W8OPS5Zp4o2lQwFlUsn710CRz4Re2+/sMB7B1+Jl2ddQ5W/Ft6jkHGedvc4uYlhjBHzsduQAtfbYncY0nJ9n4YmZooURn5YLZJu9zzgF2s20IAt69RAA2C+v1JH5Yik/oHTETMwCqHi2A2/dB/hgp0HpbpA+uMq0UU0QJAo3JIwI2FitPpiObq+XysqS5iQKVGyDxSEEg2EG/lya5wA678T8zKmmBVyyNY7xyC5H91d629Ax9xixB+YwZSGNpnCUgCgm2PGwXz/kMJPUO308rEZOIqindiutz9eVUHmtztzhUbvpZCz63c+Ji1liKB1G/KiDvjdej9hBGgjkZV0pGdMQF6m1g27qb+X9xUB8wSAcVKz/sj25y6S5l5X099IpW0YigKuxqo35G8OWX7RZOX5Zot62EgVvyJU/bGDZdLX3J2+1HE34ghWWyNQGoeRrcX96xMa1vSabLLKdlNM1FFFc3sK+rffGMdrI6zUlz/iDdmT1vjixxXGw4HGPuz/ZvN5xZFyqFwmkugZVHiNDYsAd/yxU6v0TMZR9OYhkjP94UDuRseDuDwTwcXEG+jdoZMtAjRzZmNi7D9lIdOlNL/wCza1PPt6+t3Oldv58lmJpIymYOYaOaUyppJZbcVoIA+YjYEYX8t1WPuO7fWpDswZQD86hSN/a9vp6Yq9RzSNKWQ2ulAAdjsqij9xiBv7F9ZBzEzBRGrkHSDYBI8R3rkgmvesaLmuqBUBNkn5VF6mNcD+p8sY12SnhGaXvn0ISCSTQpd96B54++NQ6d1XLysZEzClmJChmQkJYAASwRdX68YzVF8hGR4pPE17LsQnNAe9ctyfpi7Fmb3wMBYAlip32qxsfTVtwcX8sou2DD7bfmMATy7HHU2Yrnb+WKxzUardgD3IxXmn5LbDyB+3P38sBH+NZidJCqPPzP/CCP4n8jiM5+jS3Z8+T58nn8sc5nNauLqzuT9P8ALFaORS23kQefreAtfiGPzG/vQ/L74kjW9jweR9xiAyAk2RuR54uwMob/AB/xwFjLrSKAKFAfkNvPesVM1nER41dgrO4Cg+ezG/tRxd71aXnFSXpUUkqyOoZ0KlSRuNJaqPP7x24PmNhQEhRqvfn2JB+92KxOqWePTFFF03Ww8RrbksST9bOJ+8Nc7+mKLqAYkVBWK0TDFpZAPMYg5ZKx9GD9R74lAHqP1548Yj2/XviiQTUf6ef+OJ4yDuMUZWHqNsQR9TUNRZQfUnY+VH/vigpJBYu6YcN/39Riie0SK7ROwEyrq0je13Fivf1/jixl88ZR4VZRdHWpB22NKaJHo3HpeBnWevxZXw6Wdj+6lV8yg217G2vBCh13pkWYOYzDpbkaNbDdVVSbXVsACbsc0d/RoyvV3jjKsqsYgFBBrgAce3oPTywl9U+KAUsUyztIjuviP7MVqUW1W5IN6QNrq8Asp1/Nz57KtOxCZnXIsaeGOgZUsruWOpD8xO1faKPdq+uzv3imVxpkTSFOkAMp22I88KXX89JFmpEExhWQWWRdTsKGwqjd3+8MNvaHLCidrOiyfMgsMXMv04f6QY0DeRZrq6Pew35elj6E4gTu1fYb8FDHMO/DPJoZ5dAslSxYJu4+poij9ce9F7EZidbSGSTUB+0I0rZF3regQPYnGk/FWddGTFi/x0e1+n+Y/PDfP1aJKDOuomgotnJ9Ai238MaRjk3SdOazsRIDx5OBGI4DJHCGo7WNucatm3CyMSQLSPnb96bGZdYzYkznU5ImKr3BJJWmpUQbKwBG45PtjS5Yx3pNWe6i3O5+afk843Ga/J+WO4+p/liVjtveJelx6io8tR5r0Hn6YunJ8n08x+vXbGWmjfAZTrzNUfDBztt3h9jiz8eI2McBYDR3hFhrN/tz8pUDjzv1x78Esq6/iCbX/wBXFgD/AHh9QcdfHWJvw8LFyQZmFFVA27/ewAeNt8Amp8JJmy6TpKDrWNtJik5kjWWrRXBq6vz9sMHwN6ekiZwSQQzU0W0oB4WY0A0bc17YfOhLL+AywXuza5bnV5ZWLnn+WEr4FTAJnrbT4kOxr/w5ziDNO1XTe4zskWhUKaQVQ6lvQpJBobG74FXgUq3hl+IIDdTzBR+8HhOqwf8Aw02sbbHb7YBZKAt+vp54DvpWbmEqJFK6F2VBTEC2IG4B4vGkxdO6xBnRklzEUkjRvIhatJCEqRqMeoNsaHHvir2lyUcXTekztCikNBrkAGpgDOxB21HYA74aYs/Dm+uwvEFkjOUm+cELy7g6WUn5XU8eeIEuX4nZyORo54Yi8blWUhuVvb5yPmHIxxn/AInLLs+Xo7bpIRxe4AA9f8cA+u5K85mQoA/1mZdIGwpmIrbj0GA+ey5VuOb+nli4pvj7ewIKGXdgfWVhzW3OO4viBACScrIb4H4h9v5/zwksLrEiZfbDA7J8SIQbOTY/Wdr/AIjHp+JcG1ZI+X/jH1vnThI/DH+ePI4LJ5/LDDWgr8UYNryN/WY+XH7mOh8Uob/+z1+8vv8A+7wix5U+n6/LFpOmORekk+W3/bDA6x/FeOr/ANHx1df7U3+Xd/q8W8p8Tor36eh44cf/ANWEOLpFkDiQiyt8Vz/ng907swfPAOUfxIh03+Bi+msE+n+7xbynb9GIIyUVe7C/y7r0wCy/ZsFSNvK6Pt7isGMn0CrIvnEBFe3Kn/2OKx/eFev+7GOz23B4ykP3I/8A4fxxWj6MN7Gw3P8AniI9Moml8v8ALAWD25AO+UhHqb//AMfq8Cs78RWiYMMlBqXhlO49wdG3+OJsx04aNRHHN7AfY/bCtmI1ldlDatPIBvkX/wBsA25rtTn50XuAgMpjpa+UOjsSTYvZfM+XB4xNmOiyxRATSd5Lalm2oa9DaVoAADbyHn64J9nOnlAmoniM+4/ZTCgK9+edz9rXWULa7OqnTf12TbYVtxgFjq/SIEyfUJNAMrTquqrYASKRvXhG/wB/vgX0zoUh/wBGSmtEcUinejby5krt54c+uRD8JOtWDmAT7G1PHnxj7M9O7uDIgUFASwB6pK58xt4jioD9Xo0P+H282xZ0g5sltwMhJfv+0i5H/fHvWYhWwr5dwPUtiSTKDvnJJ/8AUnBINHeWE8+XBxFXvifBaZP/APOx399sGezeVWOJVVQP27E15kxk2ffgYEfE6ICGBuazaMbJ/dUnYk7ceXv64K9n9RDnV/7ZKDQB+UMpF/UYqM+6tBWa6lZq4Tt5nV3I++xONDnmPeUFP+yiO9D96b3v7VjPeuRkZvqBbf8AZAAn/jyw8gB5V/njR8zERKef9lEPyabGozX5f6BEGKgnlm/gF8sFdamUoX06a20k8EHyXy2/MYi7H5ENTG/mfj2C4Y/9Eyd9sPC4OpqAJobWeecZbN/wY6WrxT99UvyVqXgBpANvsCPt6Yk+NnSYU6ezJEisssNEDcau8sffBH4S5YoMwDzUf/7mK/x2NdNb3mh/lKcAT6Z2dg/BZVmVixiyxJEkg3KRLezgcbYV/hP0wCbqscajSmYKKC7ClBnVRYBJoVufTD/0NbyOU2P+yyux2Owi8vXCh8Ga77q3vm//AJpsQZ58QMpo6s50KuqFHoMX+ZK3LAWePyGFzpyeFDTeLbw+lWTvQrD326y2rrDLRJGUi2H/AAjAno/SW/DxsE1alH5FR/Pf+OJobe2HZsnomVRm1SvLlRGSCoQShlC6VYg1ZtqJOo4p9kuyOYyfWocvmZVmrLSFdLPpUFStC1B/d9KqsMHbHr2XbKZGATxGZMxkdcQdS66DTWoJIo83ipm+32SPXVmEpeNcu8ZZY3NPZ2rTfHnVYqF/NdGX8dmhpofjJQKs14b+vJwq9rOnSAwx90FdhK96rbTQJQnZaUKeNySdzxjTBEDmZHYae9zLTKH8LFJYlKGj9a+oIwW7V9mI830yORI1adQNDAIWbXqj06mYAKSwNk0NN+WA/PjZuVkC6iUTcDbbUKwzdmsj3sFtuSzAX5AUOfS9/vhYzkJidkYDUp0sNtiuxGxrnzHOHLs51FIsoAdOoM/LUfmO9Ffb1/LFqpH7O1W3I9P44rjozWE7n+0TIGsm6rwnYVv8oHJvDrnSsKxNMyxiQN82m1KhTTUTvpZWB3BDCicUYs2sjokQVnlYKitKFYknYUqtX/NXvXGJoBZPoR5Yb39R9q/W+LXUs3FkyvepJT3WkCjVXvqHlWGhcmgLRT6VdGbUjkUQrMuoWN1OmwSODgN2l7KNnMxlctl1C94zamsFFA0liFvyUXQq9IHOAB5LtrkxPrOWcbae8BBcCq+Xiva8PXZnOQ5tGkhD6EbTbKFskWeCeARz64zSXsHmoJpYXy7OUdbZCvyjfbf95SOcaR8HMg6wzwSRlZVk7wq23hZECnm9yCMMDIMhXyi/rxieNNMqx92d1Zu8tdIogaSt2Cb2P14wVh0HYMt/8QxYAXUAulnI2AIJoEWeeASL+owA78B+f0xDNlBdeZ2/XlgvJMApNgEeRqwfTA8K5jVgQfcxhuHbzo+W3tijGWzPUCpH7aRAzEHQm/dG2s6fLa7HlgUnauYys8rNJaOooqlFgSrEqm4Vjqqt6q6xvnS+x2VMKroI1B2IV2UftSxJ0g0L9sDU+DuQ1A6GKi/ATe5IIJetRoAiieDgifs5+0hhY6rMcVng2YnF/Tcmvpj7PzLbr4rUxkkgjlUrehe4PGLWRyqwytCthEZFUHyHdykDV5/z4xJ1OHwKK/sD8lXAQZLKKUzTSsSn4i6HAARCQB72bPvjjqsX+t6Q3gjywKx34Q3eooYD102v0NeeLfdA5fNgix3j7f8AKmPOtdOUzOdAowAGvDxMpG439fywC7m9z6ihW23J3xzLlmfPZQaiI38LgEjUoDvpNbkWt+mwvEj5NYY44k+WNFVb32U0MX1gJzORIFAayfshH/zYCP4nZIDJg6iD3oo6mO5SQXyd8F+zWSiOUy3hLXHG1sSSWZAxYkmySSSSfXEPb2MNlksWBNGf/Nzi52XfVksoR5xQn84gcWehGy/TxL2glB2jiGrTezEJDSkefiOqjfyX5bNvWehQSAOVFkjdQvFHz03X3wpZnLEdaYlfDJmohZ4P7Fm/phz6hKY41QQyELpAI7ujS1/vAf4Ys6zWF9iYFTLmZiBGkkimgWYk6KAVRqbbc0NgLOHVMqskkcY3eQF0rgqFDA7GyCCDfviP4VdLifK/hMzDJHPBL3zBwVLB6CsLAtfDpI9gfPav1QHI9RaTvc0jZmMJGYo4nUFGdRHTxhCoCIAq0w8z5nDbvOdum6MikQCX8Rxqcpp7sDyCm/n9uMJPbH4rZjqcXcPDFHGXVvBqLWuoAai1fvemDXano00Gdy8+eeNvxLCm2XQw0kll8SqLYAlWO3lQwK7QQ5g538JLEkHjCh3RtC6vlfUmxUkfNRGx9DQNvbvrXWcimXVJI1jMMQOhIyVeJIw4LMtVr+WuR9Mc/D3pc2Y6XmpIs00WYL5hn7o6WLlVZNbAXudXF0GOnSdWKfa3s31DNzGCWZsxOsa/sgoEcd93cveWEVGIIUnxmjtzhg7J5/OZHLdy0GTikgUoXmndO8CM7A6ljMY+c1qayN/PADe0fSI8tmY5ocwZ5DllSUyHUPCoRXsHUGbQSRvubsWAaHZDq8YyOYEh/aHuND923dxoE/eYgAcSC7P5Dbvo/XM3PHmJI8rl1ihD1JGCfHEBKqK1kOuxYrYXxHfcAvk3YSExmXKRQs2ZWPWJXk7vu9FXHpNg7g8rYLWd8QZL0KTLnqkBSMvJ3veFpX7tCxIkUliKVef3d9QrBLrXYbN5jPHNpHFPHOwaQwWUQnTq8MmlydJ1g1Rs8cY13onRkyUaRRRtRcFythUBB3DE2wDADTqYgHagAMEMqWXSndonifUI2BAS3MZ3UbtXAGxJ3xUKHV+ykUWiSWf/AGbBY5H5+XQsRAFb+IihtQwZ7JTf6vHlyU1RVqoo6OhL8FHarFfNR9vPBnN9JhnK97GshQ2uobg0Rt9QTtwcCMp2zypmmhR7GXpSFjage8WLSraQp8bAbH+RwGe/EfsPJmOpf6vlY5GkTvC41qrMrlWRm192Do0Emg3ivzGLfZf4MMBefkUrV93G25Y2TqYrQAvhRyeRW7X2qyvUe/SXKHLJCqEOXsyrr062CkiNiFUabNXd7ViJhIcnmmlnlZ8vrBI0xnUoLkqUArZ1VfK0BresNUvdquwKNIEyMJDRmNDT7af2sjgg7Ak6ACx3IrYYtdO+F0DAZiXMyyR7soFJ4bYrqPNkVsNJv+B+ftMqZicd4pJjCIArMO9Qzro1D97X5UdrO3BX+pZiY5SOIPDDDGmWlkt3TwFpUKllNqvhR68O/hBOAOS9Gh/FSOGMcbLC27MBqV3d6JNWQguuAR67i+pZWOfM5WBTJEzDMaJaoMsmk0CSCWERNVdEjkAjB7pZy2aiVo5yyBmlNMQyAlSFbULQDSGra6BG2+DUCV3elFkRj4XHKDQQWYsSSSRp28iAcEKXUxmDFH3OVZnuRWlVkCao2KBpAxBVWVLLCwLG55xJ2Q7Ho6jNSZhpJpS1tBMREACwCDTWrTfO26igK3YM/nkpEzPhMszRKA3OoMqFqP7y1tfLj7WunyxqqiNtdsyk7glo6jYm/Sq/LFC31nP/AIMSExTSBHrwqSSGXWrWeQLokXuDgvl+zRcJI7yLJ8xCyOijcsEpa2+UH1rjBDtJ1YZbKzSkFtKkKoF6mbwote7ED74y1/jH1LVX4CNeN3EigbXySMRR7tVnfwcqxO5/bECOR7bZiqsWbcnSxs7cEfTArqXacwzohMTjUQDExPiVqKsDwNVgHzq6Awv9pe1+fzpy85ySquWLPq+dGooxsn90Bdx9ca30Hs8sUemREltUpzGgsUTWwuhtz9sBa7KNeTyx/wDuYv8AyL/XFsdQUB2LDSrVfodvP6nHQcRAA6EQUFA2AAHFbDjyGBknSXksjRTHUF3Cgnc7VfzeLjz9d8VAnq/UoVlzDu5IHdEgMNIAOhjdVe3meD71i8U1xQlDrE1MG9iA116ad/LjH3UOz0c7KHRZHGku73RKNqCmMGm+p8q5xCGlgzscKjVGUd12VQosnQFWiAPlBojdfPkPMrNa5pKAMrtp1HSTaKAQD66T+WKvbnqbxQ5iaJgHTLsUsKaPeRmqIPoTX19BVde0aTwINId2zIhKeh3umI8RWibHGxNDGffEjOZmB5suc73rOiOyEAaUVrVQ53L7q+1EgE+eAesiHzUcTE6BLGratNFQ3mQCARZ3Gx87NUWlOieKBi1mG65FlgBx+fN84VuwOXkXJMZGLacuAl1suliAGAGri7PrVmrw+av44QB+2WSMuUkAPyhn/wClH2/PHvZDLL/o/Jigf2EXl/cHni11aQGGUc+B7HnWg4j7Kt/qOV/9xH/5RihR6vEo6pAQT/63EKJPPcSnbc7URhx6ofD/AMw/kcK3aLK1nss//wCNhP1uEphn6qfCPqP5HGp1mhHZqeKRTIjKxlYsSrah5L4T6AKF222x51br65djGys4dQ4GqNQDZUUXkXbUovY0SObrHHZ/pMOViCRm+bd6LGzZJahdnzxR632KXOTwTd53fdElnDO8h5AjSN9UKJ5m1P03JPKOiXMdl1z0iHMRq+WVH7pxI2s/iEAe0AA00aF7isD/AMVMvSIZZJHDxRMJWRC7BYkkUsGSWPTYAYliws1RPDv03KCONItRcIKXwhaA4GlQAKA9MI+bKjonU99hNnkB9A2Yddv+rFRU6FJPlctPncxA8sjIZpP3L8JcjxSE0i/sxa/KiaRubKdL6xmsxIYpOkwpmAodmlljZApJVSSqPIx8NVt8vI2x38S+oRx5HNRhlGqEhBqq7DCl332F0Me9n+sBuoZuSPVMvcQorRDWCyyZhigdfBY1D5mFXucQXIezkuWTMO0kVSOshjhjKR2RoewzNu3hGoEbLVC8EOzDNDk4456Q5dNBZiACkbMiOWJ2BRVayfPEealz0rRg5fLx5fWhl76UvLpVgxpEQxhttrdheIOg9ni0c4zkcUobOTTwhj3g0ufAdLLsQCQBRryrFEz9dXNr/qRWZVcCRxqCVuRokK6H8QAOkmgcXsihUs8zqNlGm+ACxBJvz1ce35LPXsw82YP4aWUPEFWJY5QItakMwaP5WHKm7FKeN6YO0vTmnhoUPGjHcfKrBiL+w2wHHazqZjg0qmvvhIpolTQjZqDLuGbZQRwTftiaE91Dlwq9xGiqGSxUahNlJ48Owv1xWzHaCLVBGHLGRBIuhS5K7J4QAT8zA6iAtWb5xSzMizRyzCW9RMMeqykREsUWrujsZBKSxLAkEBbAGIKvxJ6nLoy8eUKd7I+zMUKDwGtQcMGUg3sP7NEWLmymVnkJWV4YVkYGYRhXDsyuxCFw1+DQSSDdbBaOpf6RmunBhC4muRoVObZWMbSxxwgIMx+6RIrDTZF6t6NDQk6QqMXA1PtQJIUBQVUAbhTp8JYCyOcUIvRelZgZhZyGCplwrGQEaJQWZyqLuwYm9Q1CrXyFS5jL5Rci0chmgSag8kwDM9i00EFgBqA0lRQ0gAYLdS7W/h8zl8u0AiaZ11vdxDWH4YCtQkAB1BTvdb3hlmgEgpr23vbnnjj8xzioF9mYhEDGocBQF1uhUtpFXZHjBrVY28RHlgn1WcJEztN3Kp4i501QvY6gdj7UdtjjnPQMY3ERHeaTo13p1BfDqI8VXRNb7Y4yPT3VU7xwZKGsqCAW2vTqY6R6e2AqTdCXNFGzLCVoX7yLQGjC2BVjvDqO2oE+dbepbqEKspLBSRQGoAi2Za2O3NYsIo++KvV5QkLO3yx05+kbBz/AYBd7X9R7yWPKpvREsh3tdBQouw/eLar9E99pW6YGA4O241e3v7j+GFro+fMrzZh7LSNXJ4Gw/hi4eqID5/ck+vtiKH9t+z7GAhFe6biiPECN/UY0Homc73LwyXuUF+W4Gltht8wPGMx611FJRRb8v5X9cOXw3z3eZEJq1NA7xmwAQAxKbf8AAV388A0ywhqsnbfZiP5EX98Uel5GWIzB5TIrys8dklkRgvgJPIDXXscXZcyq1qYLfFmsDM32nyqC2zEQ8/mBP5CzioIsdYKmt+b9PPg84CzyJliZDFGJNLaBF4pJB4SQFKigGrbfgfTCR1z4qRiR5cozzLGFtTaJ4m02Bptj9fWxdEYpwfFDNTvpbKbWNgH1CrNlgw9QKoXvx5AydnOgxxLESrQssjv3TvqYlmAEhYUBajV3deE+m9oXxdiy5k1ohLnvLl3p3JXw3wQiAqKHFbmsaFleyLZqErmBpjdu8SncNbWSxQaALB/ft9yGuhij2v7GxSrGTMSsUiKVCXVbaSy2E2NeIUMBa+FTLJ05T5H9mTxehQp2+5H/AH5w19Qzohhdzv3aE19BQH57YVsn00pBKctJJHGtyI1eBteouNBA1KCALoHx7Hw6irdY+IAky6ZVqilly8J7xn1L+6dyANJYAncCrHreAcs91rV4FBDur/syQpNLVC7V7LAbH1NiqwLy/aSTJiOJgU8I0IfGmkHSFF+JaA4DHywMi60JJ44JIzcsoRGIDK6nSbB3FVf0q8Fe1/TJPAkJTTSDu3sqVUng0WDHYctiip1HrXeyZHMSoUIzNyBbZUVNaK5oWAaHP9r2w7Z+ZXjDIyspYbg2OD54xzr8GZiUModKocgrtvQccj2NH2wtR9t5EFPqV/NkJUmrFGiP198NTBhfjc5aOsvHHS6WZi0n3CAp+WrDN0j4pZcsvfZ9QCbKLk3QbDgtrkO522xh8+SeM6ZEZCOQylSPsRhl+GvQkzfUsvDIoeOy7gnYqis1Gj5kAV74zjWv0X2a7QwZoM0EqyhRvp1GjVgEEbGgdsLuagefpmcTLKC7Z6bvFIYkXmg7GgTuE0sQDxfmMS//AEg1Z6Lp8EawQAOp7sBTQWjpAFLzXrh06T0eLKwrDCuiNOBybO5JJ3LE7knck4DI/iF8NMzmJDnM3m4SqqFKxRMpq6ARSxBJYjlv5YDdg+0HVP8ASUGW793iVgGjOjQIUBs8eHwjaq3rGv8AbfPwxZSXv1MgZaVBWpmJCqqk/vFytfn5YDdkey8MUIdoFWZkqUs1suoWy95tpXc7AXXN4aC/almlyZ7vcmSHgg7d6lmwSCKv7YK5fNpBl4mmZY6RASxrxaRtvydjtzhQk7ZSRtF3eWZMqy60EUQZ5FMiIh3KRxCQnZfE9OvBJAj6Z2czE0TifNSKHn1ERtvTUdHfldb6QTECgUV5HEHcfUctlRIRmI1DSFtZdbCuwIo8BQoGn13O/OJ3mEgaVWsPKqQudR0a2WEsob95jbBq4KVsMC+jdioYspFLClssyTG7Zm0h4wKo3oDkrtsbOCnX6zXcZV51jlaVZKdzHI0SSGggo6nYAbH0Jq8UFMv0JYpIO5hVQveFnJo0Spo3byE/3j5cjYEP1fsnIsLLJmoUyXfSTzhkZW0ST9+VEgfw18obne9jifq3aj8K2mUzRBdgXWNg/ABRzJbWSBZ333rCX8Xu3AfLfg0DAlo2drXxadblaB/td2b9ftgHbpHWenzQ5iVJYTlhepD4QFVVBuIgUp0al231H1wV6f2kizE0ZgmEsU0UhGkbBomjuzyrVIPCa4vH5TjA59sbX/6P8/7HNoRZRo3Xj99WU0TxekDyxUawz7Udwfy/LFTNZNXOoM4ZQa0yul+e4VqO/mQcRdY6sYYmYZaaRuERFVizHgeFjpF8saAxW7Pfifw6HORDvzZYRaQg32UftTe3J9TgKPQuzOaovnc5LI5YlY4nKRKv7qFlVGf3Jr7+bPl4QihVFACgMdfhxzx7Y9EBwHYH2wM6+ySwZiEnbum1VyLsee2CkaHzwg9M6YM3PPnGJUkpQBtSqIunY/3i1/TgeYc5HpaiM0QPIbC74Jq8Dn6XKLKkEbnjST/D+vnhgzndiwQPy9PpgWXjAbTIVIvhmF7+9/o4ilfNmVGAZFHB3IPntQ/pg58KZm/H5vUta40fbiwdO1D3xZlj7wD9rG7HkPsR7ahWL3ZTL9zmh4RcoKGmsWLcVz5J64B/IxRzfR4pBvFEx9WQHF7HhxULKdl2hzEckAy6JdSosSx2g3BBAYlgd9yPtvhhMZAIBrbYDavyGOscys37te9/4YDysRsD9sRKz7krvxtx7Hc+hwP6jlc02gwyIm/7QPqII24rcHne/wA8AQaRRZYivO/Me9isYL1L4Z5x+oBO5aXLgxKZkoK0ShVsMSaOkUQLIPrYvchl3VbZix2uydI9duW+hq/a9kXqcGekdjm5e4i1ARx5T5pSfIvRdT/d+ovzIJPVpx0zMRDLTvGgJLof2yhlNKQrVzuDZsaSR6YIduu2JL5adJBYjIPhcRy7jxRmiBvezEGiDe+HSfsUudykYLmDMI4lDBF/2i69JZSDqQA1XmBfmbybttnp4s46TxKNcEayQqNEZYQ6Q6qLA0sAy6drQYDR+xfahcxEX5snUreXAqvTFXtN8PcnJ+1jAiJbdatNwSaXUNJscA1udsJXw/zBg2lVkEhGgurKG1cUSuk2PQ72MO/WOrDQF+amG4+jY1PPrNaIWJFAgH1ZdQH/AC6h/MYX8912HLZzLQvHlhLmNg6eGYEg7mIRkhGIq+88+DWDGXzFi9JA96H15OBubzsks7Q5RUSSPT3uZKIxUuAVjQkUZCh1EnUFUjwsWoc20UPZzus+M25CxxrK5ZioAFLZ5sAAbkgcjEvXPiVDFkfxmXBzEXfd1YteNWpgCtsBXlz67YE9nclMzSxpNU8bPHPnpAZZGUSNpijV6RW0hWfYqNSbEnwhpPh9loumR/inWEmdT32gs8iEHQgQHwluSPUEnffFEfUesZnNZvKgqzq8p/DyNGIl1qjFiB3hV1VTqVrJu61Vg51nqeZghz8EiqaybTRPHWyiMxuGDNuwcD5bBBB2usMnW+gNLPkniKoMpJI1NqIIaNowFAI4JHmBWIO1HZmTMd8YylyZOXLgMzL4pGDaiQDsKGAodsur9zLkjoZV75RzS6VaNiCBY8hv5Vhh6Nk8u0YaK2VyHGpmO9Vwx2+nH8MIPbY51MymYniD5SB7RCbj86dwlsTdUDQvy5xzmfjUXnWPLwRuGoapGaPfz5BIA9a9aB84NIzGVqVX20BdNDajYo16Vt/nt11Lp8c6aJRa2p5KkFWVlIYEEEMAecK+Q7a951CKB6AdXSlbw6wqyGwTuaoA/wB6uThvWHam3A/W+KIOqG4mULditxYAPqtHUPat8IvaT4Nx53u2EvcMoJb9kpLMwUEsQV3pRsBzZ5Jxot49BxUYfnv/AEeJl3hzMcns6un8V1+WNC7Jdi4Ol6z3xaTMd2GaUoupkDWEFDYk3W54wy5rpEMht40YnzKgn88IHTPhxJNnZJs4tZaJicpB3pfRTgqasqopQStkEtuKFYDQ9WOxIPXfFIdOa77+Ui7o91X0P7IH+OLsUYXj/HAdhsdA440YizmcSKNpHOlEFsaJoD2G5wATtt1cRRxoCRJJJHpAseESIGJII23qvO+CLoZ2XVo8vGh+bSt36gf98KnaDtGubz8MkTExaU02K2DxtdE2pJ9dzp45w4ZNxz6/yH+OIqh1c81/hfnfthQnkYauQa9tx9vrhs6q1j9evqPpgB1GAHjnYWa2sj+mIoYOoE8H89zX6/nj7r+dYQDSStMr6vOhfne31xZjygc+RA9vK+AP154lz+VZlrUw8jRPrvtx71R5wG0qdsfMcUei5nvMvE93qRbPvVH+N4uNzisoMxAG51Kw4ZTR/wCxHsbGF7NdnJfxqZiKUAFNEpNd5W9EAJoahXzDy5wy92cQSIfTARpkqILSSuV9W0j7qgVT9CDicv54qZpmCk0QBySaAHmSTx9cDcwJ96V7PBG4xQcKgitiDyDhQbooyswfMTSzpJLohV2BKIUs29a300aF78mzuJjm8wSQVdQLHBG1VdkeuEvt51+aLM5cXqWGOWTcahqNKl7+ZWif7Ltsd8BpDZaJd42RCaNmUknY+pP5YSvil2LzOehjaAQStHq18CVwNWlVcqLA1N4b3Le2POwEk02UKZiHMIG71mzDBfGXJbVGWt1IBsELp8J88HsxFLmpUyqNJBl40WSZyCkrhr0RoaBF0S7LwTQo4ordsI//AKuljLMoKABGFlSa0AX+8poUPTGM57tQbI8S0xAYEmxzRU7efI9PfH6VynTEWNVUbACid2O3JY7knzPnjKPiR8JVdlnyQSPWxEkZ8KXv4l2peKK8eY88WxD9kMs70JDpsjwj0NbE+Qry5OK/w/zBky5lchnfM5m6FAVNIoH/AEgYpRdrIY2GoghaLMSNr4/yGEDsz8VvwsDxJGZGEk7IDt88jMCfMDfcCz9Mco3Wmdh+qPJkIZa7ySXvpHC187yuwBPCgbjf0GJ+hdk2/DQJnSsskMjSUCSmo2FuwNelTQBFXvvthX+E3Z3K/hY5S3fTISLYV3bEKzIFvkX83n5VjRowo4Jr6kj+eNImZMeqNsRFj5Hf3xIG2359sB88asCrAMp2IIsEehB5xnXW/gxHNnTmoZEgHhqJYqXUoAvZhuTd0P440YHHV4IzRvhzmYu5eLumkhnEthiCygCk3AHJbz2Fc4bcj1XMnaXKsh9VYMvlt5EfXcfxOGC8L2c7e5GKRo5cwsbKaOtXUfZiuk/UE4oLxT6gLUi/Iggj6gjEofAGXt/09Y2k/FwMqi6R1Zj7BQbJwB7C9oM51DMyZhpFjyalhHANBZvIWa1UOSbFnYbA4B+1YilUGib2Njke2JlXHmA57zfHYGPuceaPpgO8AO3WYVMlMG3Mg0KBySf8AT9sHlSsZl8SuoGSeFVJURvIoYeZ7qTURsaINAEjybEUm9n8vWhiSG0JquwSauyT9fP+1h+in0p6mtvvvhO7J5EltTjwKtbgVsK3G5G3l64ZWzMJAX9oONxRHpuCf64ivOqZsBfL0+/+d4W+oSmzVc/9rxe6nm0sAPqBHy0R6fUeeA8km7XsQPMc7jy/XGAk6fnivIvc+e/OLEXWDe6gk1+ucDMtMob1s4lcqWsE2N9/rdWMUap8MZ3bI05vRI6rtXhGk19iSN/TDbWEf4ZddWRJctXihYkMLplc878ENY9KA98PGKy+xBILP+Nf0xNWOJK2wAHrvTpMwndvl4pY7BppDYrzrQAT7HbFHLSTppy0bRQ1sC6F68wFGoKRV0D/AIYaycQTZZWIJVSRuCQCduOcBTy2QnDqzZksATqTuowrAg+YGoEHe7PHGCLR47XHWAEDoBFFZWBH91ePTyP3BB/jdyWIN4T4WqwR5e49R6/02xcxxLFqH8j5g+oxRS6YrogjkolAAHGwYDa6s0fMj32vFLtEp7kBa+cHf3Dn+eC4hO1myPasK2e6qWhfvSu07BdIPyjUADV2wNgnbj1vFZfmLIdfnhlM0c0iSsbZgxtvM6v7X0OLWXy5e3Lgs1kgc2Tdm/fGj5b4EwTszwdQUxMdUQCB20HjURIPPawN68jsKec+Bc0UqqmbhYN/auN+SCQlkMBzs1+3rltZ7CdpxkI2i/DrJrcs0jHxXSgAADgEHb35xpadu8iJoYmkMckwBUeIINtrY+GydhV8+4wpp8JgsiiPNHwldRki1aiK40uKF1yPLnAfrPZoiRcs7LJ3MoTWV0nRV+EF+QTpBv0PljI2XKNqt1a14U3z7/r0xL3vl+jhU7HwtDAImdmKM4YMbKnV8n0UUvP7vvsfbMcDbUbH2F2foBgL4fEgfA6WU/u3+f8ATHB6iR5EV/HFBe8R5gEqQNN1tqFrfuL3HtYxQXqHHocTjNgnFQoH4XrPOZs9MJq+WKKMQx1zRolj+d+pODMvw/6c/OTgB9VQIfzWsGhPj1ZcAN6R2SyuVcvBFoYgi9TttsTQZiBdDjBjViuMx7YlWUHAd1j1BjhJgbA5HI/Xlj0PiKD9su0D5PL98iB/EgIN7BmAJ2I4B4sYzbqULSTAsWLMZG03a2+9gH5TtVjfc++Gz4m9WRsrLCrKXUoZBe6WyFb9LG+/lXrgEhMk5O/p7gWfeufbEWOcodMLxqviY1wOL8WKWan0lj5cfl/icHX6GRRRtWkcEUfLmh6ULJwu57LupKONPB38IBNnniht+WAHZ2VdZIuqB3v1/wAMVcwtjSLv636H7/444zezuTRq6o2Nh5bb3fP+GBsk5SyCfYV/n+rxRPqIk9KuyR9bN74uBbF2eb8r39+ecAIup0SCBe5ut7o/bEkXVGJOwA3+/p+vpio0T4Uu3+kZBZr8O5r/APVjr+Z/jjX8fmiDr0mWlaaORo5ljKgjcc2LWiCDQJBv1x+jOj5gyQRO27PGjE+pZQT/ABwFvTjh497xy2aFsACxXTYH97z32rz+xx9l59YsAgAkURvYNev1wR8RjyseyJe10Tdev64x4LFA71yeMB6px80oFXtZr748ml0qTV0LocnFfp/VUmJC3agEg15/fAWjJjxZufbHenEb5NSb3B9iR6D19AMUL/bLtYMnl3lFNQO1+ZBC/wDxVjIF+JPcZaFAuoqqhgeGeTVM7X/aDPRH98emNx6n2by+YjaOZC6NVgu+9bjhsKPab4ZdP0Bly6qdVeFnA8QN+HXXkPywqPeyvQ+n9MKRKyvmmXd68Zseg2QEA0CbIHJwx5rpSTMHLtfIBohfKgOR5+f7x9cC5ei5WpDHKkGttTPE6B65amN6S29sOL234uQdURRYK90o8IMg1NXJa2s/fc4w0li6VDFMJdIEugrrAVdQbTd1ux8Iq7r74i6pkctKsiyRK4krUSdzXHivUBY4H5Y+zfWoCR+0QVwbG4NW3sV8vU1iODO5Vyr94lalADN8u7A2NQ9Bub5wEeR6HHE2pWkC6SApOyjbzIsnYAE+Xri2cwi2wJJO3HA3PG3Pv6YW+p/EfIxMVaTYAAadRk16iCGjoUoUXqNXYq7xwnxByMxVI3a+9SIMY9KSF20WrsaIDeInYhWGxrAMmWl7xiR4RdWDya9K/jidoz/XccYyzqXxpgiLRwxTlh4TJqioEEg6F0upHox59MWuynZts0xzc82fhViHAkzS3Le5BiRFKoQB5rtVCsVGliP0IP8ATHsat/Z49xiRczFsdS8b0w32G1A835Y8nlj83FcDxD1PPtVb4CORmHIr749SdqPH5n9c4r5jOIEY6l1CttYO1Kf+be/y9sfQusgUkroNb2dRNb37X5+gFYKnjzJoHmwLq9jX6+mLcct8C/5YpvIgqmAAYA+Lypbonmt8SZOS5DRGgehBv13BrAX1G4J54x9nM4kMbSSEKqiyT+QH3ND749Qg7+3rhP8AiFn4JCmWnm0RhDLIEapCQ0axrWhrB1O1AWdF8DAZj1jPd5mc02xdsxG2va1KxxtYPpe1b8DDb2adtHiWmNEmtj9PWv64Wen9LyjNLokkMjLE665o1Ad3MRVxo/cAWRgGNLYNc4do1hEMq5edHpV7su6ob3VwwbSRuAR7NteCp265DvZ4ocE/cfxxUz/aTLkH9oKLeIEHiueMCciirmYROYzHJDKyqzAKDTKobUQAS4FWaOIerZPppM5LqrlajCSeFXGXLG6JWu9FXbLbACjgK+alykusiZIjuQQa/wDhatquvrgNn+zEo1LEyTAL+6wuhuTp58/Lm8d9W6R09YZJ4n73u5609/WqMyaNAAGtaRlfXRGx8VnSPZIemn8VoYXHJOqkzktpjUCF4101KJGvVv4B6DckKE8ZVyGFMPUUfyOPVJ2u9/198Gu0HSxFPMIZsvJCO9kjKzo57tWpVNtvJpIIXcmjV1hcfOKb+3nzijnNSCm/4Tj9Y9FbRl8up57qMfkijH5HnzoJ4ocEWd/ubr9bY/S/ws7Q/iulwyM1tEWjYk2f2ZpbO1nu9JJ98ENUsiV8ygyeEMCASd9gfMjf1ws9I7aiek1RpNpa4nLLIpX/AHkdeAAeIm+CCNjsS690CPMLFY06WUiWM6ZECnUulgL0lgAQCNmO43wgdtenZTp3UIeoAPqlaUOok0q0ujUG8ewBVmvxVeiq3OIGjtn1OLu8145IpYYf9ooJCCVgFdStnVd+EV71scFc1lsz3Uf4eZNSiiZQWDihRJqw13xXOMHzvauSRoElErIjKY55HMg7mR9SLmIwSkjA8g0fAB5XjaeldWjy2TYjvnEXgQTECWRgCQgDBfEaoAAigK2wVy2f6nESWykM23MM+gmv7sgxRh6jMkvetl3y3i+VyCpsWQHXY+ex4oHBTo/xEyOZleFJ1EiVYcFNydNDWFs6tq+mD0kCTJRp0cAgg7Ecggj8wRggS/bjLqacTJ/eMTFf+pQRjqHt7kGKqM1FqYgAElTbGgNwK32x90/o0mXkPdyaom5RiQR7ggVf5X/IuYFb5lVvqAf5jFgmIwD7QOe5APIcA1/wt/PBzALtav7Jau9Y4+j41xl//9k="/>
          <p:cNvSpPr>
            <a:spLocks noChangeAspect="1" noChangeArrowheads="1"/>
          </p:cNvSpPr>
          <p:nvPr/>
        </p:nvSpPr>
        <p:spPr bwMode="auto">
          <a:xfrm>
            <a:off x="63500" y="-812800"/>
            <a:ext cx="272415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farm8.staticflickr.com/7039/6992379495_97b6f93978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77614"/>
            <a:ext cx="3371850" cy="19921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p:nvPr/>
        </p:nvSpPr>
        <p:spPr>
          <a:xfrm>
            <a:off x="349250" y="1219199"/>
            <a:ext cx="4876799" cy="4109545"/>
          </a:xfrm>
          <a:prstGeom prst="rect">
            <a:avLst/>
          </a:prstGeom>
          <a:solidFill>
            <a:srgbClr val="FFFFFF"/>
          </a:solidFill>
          <a:ln w="28575">
            <a:solidFill>
              <a:prstClr val="black"/>
            </a:solidFill>
            <a:prstDash val="dashDot"/>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buFont typeface="Wingdings" pitchFamily="2" charset="2"/>
              <a:buChar char="Ø"/>
            </a:pPr>
            <a:r>
              <a:rPr lang="en-US" sz="2400" dirty="0" smtClean="0">
                <a:solidFill>
                  <a:srgbClr val="00B050"/>
                </a:solidFill>
                <a:effectLst/>
                <a:ea typeface="Calibri"/>
                <a:cs typeface="Times New Roman"/>
              </a:rPr>
              <a:t>Albert’s leg is amputated.</a:t>
            </a:r>
          </a:p>
          <a:p>
            <a:pPr marL="342900" indent="-342900">
              <a:buFont typeface="Wingdings" pitchFamily="2" charset="2"/>
              <a:buChar char="Ø"/>
            </a:pPr>
            <a:r>
              <a:rPr lang="en-US" sz="2400" dirty="0" smtClean="0">
                <a:solidFill>
                  <a:srgbClr val="00B050"/>
                </a:solidFill>
                <a:ea typeface="Calibri"/>
                <a:cs typeface="Times New Roman"/>
              </a:rPr>
              <a:t>Paul is in rehabilitation for his broken are and leg.</a:t>
            </a:r>
          </a:p>
          <a:p>
            <a:pPr marL="342900" indent="-342900">
              <a:buFont typeface="Wingdings" pitchFamily="2" charset="2"/>
              <a:buChar char="Ø"/>
            </a:pPr>
            <a:r>
              <a:rPr lang="en-US" sz="2400" dirty="0" smtClean="0">
                <a:solidFill>
                  <a:srgbClr val="00B050"/>
                </a:solidFill>
                <a:effectLst/>
                <a:ea typeface="Calibri"/>
                <a:cs typeface="Times New Roman"/>
              </a:rPr>
              <a:t>Paul is sent to the Front at the end of the chapter. </a:t>
            </a:r>
            <a:endParaRPr lang="en-US" sz="2400" dirty="0">
              <a:solidFill>
                <a:srgbClr val="00B050"/>
              </a:solidFill>
              <a:effectLst/>
              <a:ea typeface="Calibri"/>
              <a:cs typeface="Times New Roman"/>
            </a:endParaRPr>
          </a:p>
        </p:txBody>
      </p:sp>
    </p:spTree>
    <p:extLst>
      <p:ext uri="{BB962C8B-B14F-4D97-AF65-F5344CB8AC3E}">
        <p14:creationId xmlns:p14="http://schemas.microsoft.com/office/powerpoint/2010/main" val="1465895360"/>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FFFF00"/>
          </a:solidFill>
          <a:scene3d>
            <a:camera prst="orthographicFront"/>
            <a:lightRig rig="threePt" dir="t"/>
          </a:scene3d>
          <a:sp3d>
            <a:bevelT/>
          </a:sp3d>
        </p:spPr>
        <p:txBody>
          <a:bodyPr wrap="square" rtlCol="0">
            <a:spAutoFit/>
          </a:bodyPr>
          <a:lstStyle/>
          <a:p>
            <a:pPr algn="ctr"/>
            <a:r>
              <a:rPr lang="en-US" sz="3200" b="1" dirty="0" smtClean="0">
                <a:solidFill>
                  <a:srgbClr val="000000"/>
                </a:solidFill>
              </a:rPr>
              <a:t>Chapter 11</a:t>
            </a:r>
            <a:endParaRPr lang="en-US" sz="3200" dirty="0">
              <a:solidFill>
                <a:srgbClr val="000000"/>
              </a:solidFill>
            </a:endParaRPr>
          </a:p>
        </p:txBody>
      </p:sp>
      <p:sp>
        <p:nvSpPr>
          <p:cNvPr id="2" name="AutoShape 8" descr="data:image/jpeg;base64,/9j/4AAQSkZJRgABAQAAAQABAAD/2wCEAAkGBhQSERQUExQWFRQUGBkaGBcYGR0bGBwcGBsYGBwaHxgeGyYgHB0jGh4eHy8gIycpLC0sGB8xNTAqNSYrLSkBCQoKDgwOFA8PFCwcHBwsLCkpKSkpKSkpLCwsLCkpLCwsLCkpKSksKSwpKSksLCkpKSkpKSksKSwpKSwsLCkpLP/AABEIALABHgMBIgACEQEDEQH/xAAcAAACAwEBAQEAAAAAAAAAAAAFBgMEBwIBAAj/xABOEAACAgAFAQYEAwUECAIGCwABAgMRAAQSITEFBhMiQVFhBzJxgRSR8CNCobHBUmLh8RUkM1NygpLRQ7IINERzosIWJTVjZHSDw9LT4v/EABcBAQEBAQAAAAAAAAAAAAAAAAABAgP/xAAZEQEBAQEBAQAAAAAAAAAAAAAAARFBMSH/2gAMAwEAAhEDEQA/ADvS01aiP7R9fRfyx91DMrGvdxjXISKA3qzVn03vb2wt5btaqA5eJ9cxfSt8fKtncgeRobHDT0zpCxKTq1yPu7nk87+32xlpX6V0JI/G5LzHlm3N7Hb0HoBi/Mi+nPr+v4Y9Z6G59gPPnavU4E9oO0UeTieSQo0oA0w6wGOo0CBzXqwB4xpkSi6ZrIUg+wG+3uf6cb+eE/rXbhMvmGgWIlo5Aksh/wBmrG/CKu9wdyRweaONN6DIzZSCWlDTRQOwo1chDGjd0L25xmCdFXNz9cjdPE+ZhVXC6yjd7ILG2rfg0OLwwNUCrIo25Hob3539cRvkDxR/L9fqsBPh11Zpcuoc+JCVa+bGHJGBvm8ZFHL5c81+V+3kdrvBKHLKPlH5Y5OYUDUTQH8/6480l9zapsdPDHg+I+X/AAj05wFuKYcKuo+vkPvjifKhh+1s15cL7bA7/e8S5fYbUAPbb8sSSNz+vIYqqnsBQ32Fe32x80YLbjmufbHai7/XpjnvgvPPoNz+vfEEL5cA7Afr7Yr02x2rbzrj7bYtEsb4QfYt+XA+94EZ3MxxkrpeeTSzqnzE6So8MYFHdgNh5HmqwFjpsw7mOypIRLA8VbDagP6Y5zHQoZAFMVqGBACkep86r/HEPQeoMYYFMbIzIAdqAMaqGseXi2+o42JwUkdgRZPzf0OA5y2RWNSI4yo9Of5vi4WFG1YV6IT/ACvHCkng7Y78/P8AV4okimXgOBvv5H+O+LgjFc/wGKIvz3B9aIxZjUfQ+o2/wxBYMe3t6UK/LEIygBtSUPsbX/p4H2rnHYkPsfrsR9xsf4YlEg44Pp+ucVEPfVWtT/xCyv5+X0OJ1j342PveLI42xH3JX5Nr3Knj7emKORl19sevkA3kAfXzxJl3B+vmDyMWRgA6QgeEgXW+2xu/1virNkDES8XqCyeo8yPQ/r6KXbjrbQ56WRHKvDloqHIJkzAsFa8Q0r/W8OPS5Zp4o2lQwFlUsn710CRz4Re2+/sMB7B1+Jl2ddQ5W/Ft6jkHGedvc4uYlhjBHzsduQAtfbYncY0nJ9n4YmZooURn5YLZJu9zzgF2s20IAt69RAA2C+v1JH5Yik/oHTETMwCqHi2A2/dB/hgp0HpbpA+uMq0UU0QJAo3JIwI2FitPpiObq+XysqS5iQKVGyDxSEEg2EG/lya5wA678T8zKmmBVyyNY7xyC5H91d629Ax9xixB+YwZSGNpnCUgCgm2PGwXz/kMJPUO308rEZOIqindiutz9eVUHmtztzhUbvpZCz63c+Ji1liKB1G/KiDvjdej9hBGgjkZV0pGdMQF6m1g27qb+X9xUB8wSAcVKz/sj25y6S5l5X099IpW0YigKuxqo35G8OWX7RZOX5Zot62EgVvyJU/bGDZdLX3J2+1HE34ghWWyNQGoeRrcX96xMa1vSabLLKdlNM1FFFc3sK+rffGMdrI6zUlz/iDdmT1vjixxXGw4HGPuz/ZvN5xZFyqFwmkugZVHiNDYsAd/yxU6v0TMZR9OYhkjP94UDuRseDuDwTwcXEG+jdoZMtAjRzZmNi7D9lIdOlNL/wCza1PPt6+t3Oldv58lmJpIymYOYaOaUyppJZbcVoIA+YjYEYX8t1WPuO7fWpDswZQD86hSN/a9vp6Yq9RzSNKWQ2ulAAdjsqij9xiBv7F9ZBzEzBRGrkHSDYBI8R3rkgmvesaLmuqBUBNkn5VF6mNcD+p8sY12SnhGaXvn0ISCSTQpd96B54++NQ6d1XLysZEzClmJChmQkJYAASwRdX68YzVF8hGR4pPE17LsQnNAe9ctyfpi7Fmb3wMBYAlip32qxsfTVtwcX8sou2DD7bfmMATy7HHU2Yrnb+WKxzUardgD3IxXmn5LbDyB+3P38sBH+NZidJCqPPzP/CCP4n8jiM5+jS3Z8+T58nn8sc5nNauLqzuT9P8ALFaORS23kQefreAtfiGPzG/vQ/L74kjW9jweR9xiAyAk2RuR54uwMob/AB/xwFjLrSKAKFAfkNvPesVM1nER41dgrO4Cg+ezG/tRxd71aXnFSXpUUkqyOoZ0KlSRuNJaqPP7x24PmNhQEhRqvfn2JB+92KxOqWePTFFF03Ww8RrbksST9bOJ+8Nc7+mKLqAYkVBWK0TDFpZAPMYg5ZKx9GD9R74lAHqP1548Yj2/XviiQTUf6ef+OJ4yDuMUZWHqNsQR9TUNRZQfUnY+VH/vigpJBYu6YcN/39Riie0SK7ROwEyrq0je13Fivf1/jixl88ZR4VZRdHWpB22NKaJHo3HpeBnWevxZXw6Wdj+6lV8yg217G2vBCh13pkWYOYzDpbkaNbDdVVSbXVsACbsc0d/RoyvV3jjKsqsYgFBBrgAce3oPTywl9U+KAUsUyztIjuviP7MVqUW1W5IN6QNrq8Asp1/Nz57KtOxCZnXIsaeGOgZUsruWOpD8xO1faKPdq+uzv3imVxpkTSFOkAMp22I88KXX89JFmpEExhWQWWRdTsKGwqjd3+8MNvaHLCidrOiyfMgsMXMv04f6QY0DeRZrq6Pew35elj6E4gTu1fYb8FDHMO/DPJoZ5dAslSxYJu4+poij9ce9F7EZidbSGSTUB+0I0rZF3regQPYnGk/FWddGTFi/x0e1+n+Y/PDfP1aJKDOuomgotnJ9Ai238MaRjk3SdOazsRIDx5OBGI4DJHCGo7WNucatm3CyMSQLSPnb96bGZdYzYkznU5ImKr3BJJWmpUQbKwBG45PtjS5Yx3pNWe6i3O5+afk843Ga/J+WO4+p/liVjtveJelx6io8tR5r0Hn6YunJ8n08x+vXbGWmjfAZTrzNUfDBztt3h9jiz8eI2McBYDR3hFhrN/tz8pUDjzv1x78Esq6/iCbX/wBXFgD/AHh9QcdfHWJvw8LFyQZmFFVA27/ewAeNt8Amp8JJmy6TpKDrWNtJik5kjWWrRXBq6vz9sMHwN6ekiZwSQQzU0W0oB4WY0A0bc17YfOhLL+AywXuza5bnV5ZWLnn+WEr4FTAJnrbT4kOxr/w5ziDNO1XTe4zskWhUKaQVQ6lvQpJBobG74FXgUq3hl+IIDdTzBR+8HhOqwf8Aw02sbbHb7YBZKAt+vp54DvpWbmEqJFK6F2VBTEC2IG4B4vGkxdO6xBnRklzEUkjRvIhatJCEqRqMeoNsaHHvir2lyUcXTekztCikNBrkAGpgDOxB21HYA74aYs/Dm+uwvEFkjOUm+cELy7g6WUn5XU8eeIEuX4nZyORo54Yi8blWUhuVvb5yPmHIxxn/AInLLs+Xo7bpIRxe4AA9f8cA+u5K85mQoA/1mZdIGwpmIrbj0GA+ey5VuOb+nli4pvj7ewIKGXdgfWVhzW3OO4viBACScrIb4H4h9v5/zwksLrEiZfbDA7J8SIQbOTY/Wdr/AIjHp+JcG1ZI+X/jH1vnThI/DH+ePI4LJ5/LDDWgr8UYNryN/WY+XH7mOh8Uob/+z1+8vv8A+7wix5U+n6/LFpOmORekk+W3/bDA6x/FeOr/ANHx1df7U3+Xd/q8W8p8Tor36eh44cf/ANWEOLpFkDiQiyt8Vz/ng907swfPAOUfxIh03+Bi+msE+n+7xbynb9GIIyUVe7C/y7r0wCy/ZsFSNvK6Pt7isGMn0CrIvnEBFe3Kn/2OKx/eFev+7GOz23B4ykP3I/8A4fxxWj6MN7Gw3P8AniI9Moml8v8ALAWD25AO+UhHqb//AMfq8Cs78RWiYMMlBqXhlO49wdG3+OJsx04aNRHHN7AfY/bCtmI1ldlDatPIBvkX/wBsA25rtTn50XuAgMpjpa+UOjsSTYvZfM+XB4xNmOiyxRATSd5Lalm2oa9DaVoAADbyHn64J9nOnlAmoniM+4/ZTCgK9+edz9rXWULa7OqnTf12TbYVtxgFjq/SIEyfUJNAMrTquqrYASKRvXhG/wB/vgX0zoUh/wBGSmtEcUinejby5krt54c+uRD8JOtWDmAT7G1PHnxj7M9O7uDIgUFASwB6pK58xt4jioD9Xo0P+H282xZ0g5sltwMhJfv+0i5H/fHvWYhWwr5dwPUtiSTKDvnJJ/8AUnBINHeWE8+XBxFXvifBaZP/APOx399sGezeVWOJVVQP27E15kxk2ffgYEfE6ICGBuazaMbJ/dUnYk7ceXv64K9n9RDnV/7ZKDQB+UMpF/UYqM+6tBWa6lZq4Tt5nV3I++xONDnmPeUFP+yiO9D96b3v7VjPeuRkZvqBbf8AZAAn/jyw8gB5V/njR8zERKef9lEPyabGozX5f6BEGKgnlm/gF8sFdamUoX06a20k8EHyXy2/MYi7H5ENTG/mfj2C4Y/9Eyd9sPC4OpqAJobWeecZbN/wY6WrxT99UvyVqXgBpANvsCPt6Yk+NnSYU6ezJEisssNEDcau8sffBH4S5YoMwDzUf/7mK/x2NdNb3mh/lKcAT6Z2dg/BZVmVixiyxJEkg3KRLezgcbYV/hP0wCbqscajSmYKKC7ClBnVRYBJoVufTD/0NbyOU2P+yyux2Owi8vXCh8Ga77q3vm//AJpsQZ58QMpo6s50KuqFHoMX+ZK3LAWePyGFzpyeFDTeLbw+lWTvQrD326y2rrDLRJGUi2H/AAjAno/SW/DxsE1alH5FR/Pf+OJobe2HZsnomVRm1SvLlRGSCoQShlC6VYg1ZtqJOo4p9kuyOYyfWocvmZVmrLSFdLPpUFStC1B/d9KqsMHbHr2XbKZGATxGZMxkdcQdS66DTWoJIo83ipm+32SPXVmEpeNcu8ZZY3NPZ2rTfHnVYqF/NdGX8dmhpofjJQKs14b+vJwq9rOnSAwx90FdhK96rbTQJQnZaUKeNySdzxjTBEDmZHYae9zLTKH8LFJYlKGj9a+oIwW7V9mI830yORI1adQNDAIWbXqj06mYAKSwNk0NN+WA/PjZuVkC6iUTcDbbUKwzdmsj3sFtuSzAX5AUOfS9/vhYzkJidkYDUp0sNtiuxGxrnzHOHLs51FIsoAdOoM/LUfmO9Ffb1/LFqpH7O1W3I9P44rjozWE7n+0TIGsm6rwnYVv8oHJvDrnSsKxNMyxiQN82m1KhTTUTvpZWB3BDCicUYs2sjokQVnlYKitKFYknYUqtX/NXvXGJoBZPoR5Yb39R9q/W+LXUs3FkyvepJT3WkCjVXvqHlWGhcmgLRT6VdGbUjkUQrMuoWN1OmwSODgN2l7KNnMxlctl1C94zamsFFA0liFvyUXQq9IHOAB5LtrkxPrOWcbae8BBcCq+Xiva8PXZnOQ5tGkhD6EbTbKFskWeCeARz64zSXsHmoJpYXy7OUdbZCvyjfbf95SOcaR8HMg6wzwSRlZVk7wq23hZECnm9yCMMDIMhXyi/rxieNNMqx92d1Zu8tdIogaSt2Cb2P14wVh0HYMt/8QxYAXUAulnI2AIJoEWeeASL+owA78B+f0xDNlBdeZ2/XlgvJMApNgEeRqwfTA8K5jVgQfcxhuHbzo+W3tijGWzPUCpH7aRAzEHQm/dG2s6fLa7HlgUnauYys8rNJaOooqlFgSrEqm4Vjqqt6q6xvnS+x2VMKroI1B2IV2UftSxJ0g0L9sDU+DuQ1A6GKi/ATe5IIJetRoAiieDgifs5+0hhY6rMcVng2YnF/Tcmvpj7PzLbr4rUxkkgjlUrehe4PGLWRyqwytCthEZFUHyHdykDV5/z4xJ1OHwKK/sD8lXAQZLKKUzTSsSn4i6HAARCQB72bPvjjqsX+t6Q3gjywKx34Q3eooYD102v0NeeLfdA5fNgix3j7f8AKmPOtdOUzOdAowAGvDxMpG439fywC7m9z6ihW23J3xzLlmfPZQaiI38LgEjUoDvpNbkWt+mwvEj5NYY44k+WNFVb32U0MX1gJzORIFAayfshH/zYCP4nZIDJg6iD3oo6mO5SQXyd8F+zWSiOUy3hLXHG1sSSWZAxYkmySSSSfXEPb2MNlksWBNGf/Nzi52XfVksoR5xQn84gcWehGy/TxL2glB2jiGrTezEJDSkefiOqjfyX5bNvWehQSAOVFkjdQvFHz03X3wpZnLEdaYlfDJmohZ4P7Fm/phz6hKY41QQyELpAI7ujS1/vAf4Ys6zWF9iYFTLmZiBGkkimgWYk6KAVRqbbc0NgLOHVMqskkcY3eQF0rgqFDA7GyCCDfviP4VdLifK/hMzDJHPBL3zBwVLB6CsLAtfDpI9gfPav1QHI9RaTvc0jZmMJGYo4nUFGdRHTxhCoCIAq0w8z5nDbvOdum6MikQCX8Rxqcpp7sDyCm/n9uMJPbH4rZjqcXcPDFHGXVvBqLWuoAai1fvemDXano00Gdy8+eeNvxLCm2XQw0kll8SqLYAlWO3lQwK7QQ5g538JLEkHjCh3RtC6vlfUmxUkfNRGx9DQNvbvrXWcimXVJI1jMMQOhIyVeJIw4LMtVr+WuR9Mc/D3pc2Y6XmpIs00WYL5hn7o6WLlVZNbAXudXF0GOnSdWKfa3s31DNzGCWZsxOsa/sgoEcd93cveWEVGIIUnxmjtzhg7J5/OZHLdy0GTikgUoXmndO8CM7A6ljMY+c1qayN/PADe0fSI8tmY5ocwZ5DllSUyHUPCoRXsHUGbQSRvubsWAaHZDq8YyOYEh/aHuND923dxoE/eYgAcSC7P5Dbvo/XM3PHmJI8rl1ihD1JGCfHEBKqK1kOuxYrYXxHfcAvk3YSExmXKRQs2ZWPWJXk7vu9FXHpNg7g8rYLWd8QZL0KTLnqkBSMvJ3veFpX7tCxIkUliKVef3d9QrBLrXYbN5jPHNpHFPHOwaQwWUQnTq8MmlydJ1g1Rs8cY13onRkyUaRRRtRcFythUBB3DE2wDADTqYgHagAMEMqWXSndonifUI2BAS3MZ3UbtXAGxJ3xUKHV+ykUWiSWf/AGbBY5H5+XQsRAFb+IihtQwZ7JTf6vHlyU1RVqoo6OhL8FHarFfNR9vPBnN9JhnK97GshQ2uobg0Rt9QTtwcCMp2zypmmhR7GXpSFjage8WLSraQp8bAbH+RwGe/EfsPJmOpf6vlY5GkTvC41qrMrlWRm192Do0Emg3ivzGLfZf4MMBefkUrV93G25Y2TqYrQAvhRyeRW7X2qyvUe/SXKHLJCqEOXsyrr062CkiNiFUabNXd7ViJhIcnmmlnlZ8vrBI0xnUoLkqUArZ1VfK0BresNUvdquwKNIEyMJDRmNDT7af2sjgg7Ak6ACx3IrYYtdO+F0DAZiXMyyR7soFJ4bYrqPNkVsNJv+B+ftMqZicd4pJjCIArMO9Qzro1D97X5UdrO3BX+pZiY5SOIPDDDGmWlkt3TwFpUKllNqvhR68O/hBOAOS9Gh/FSOGMcbLC27MBqV3d6JNWQguuAR67i+pZWOfM5WBTJEzDMaJaoMsmk0CSCWERNVdEjkAjB7pZy2aiVo5yyBmlNMQyAlSFbULQDSGra6BG2+DUCV3elFkRj4XHKDQQWYsSSSRp28iAcEKXUxmDFH3OVZnuRWlVkCao2KBpAxBVWVLLCwLG55xJ2Q7Ho6jNSZhpJpS1tBMREACwCDTWrTfO26igK3YM/nkpEzPhMszRKA3OoMqFqP7y1tfLj7WunyxqqiNtdsyk7glo6jYm/Sq/LFC31nP/AIMSExTSBHrwqSSGXWrWeQLokXuDgvl+zRcJI7yLJ8xCyOijcsEpa2+UH1rjBDtJ1YZbKzSkFtKkKoF6mbwote7ED74y1/jH1LVX4CNeN3EigbXySMRR7tVnfwcqxO5/bECOR7bZiqsWbcnSxs7cEfTArqXacwzohMTjUQDExPiVqKsDwNVgHzq6Awv9pe1+fzpy85ySquWLPq+dGooxsn90Bdx9ca30Hs8sUemREltUpzGgsUTWwuhtz9sBa7KNeTyx/wDuYv8AyL/XFsdQUB2LDSrVfodvP6nHQcRAA6EQUFA2AAHFbDjyGBknSXksjRTHUF3Cgnc7VfzeLjz9d8VAnq/UoVlzDu5IHdEgMNIAOhjdVe3meD71i8U1xQlDrE1MG9iA116ad/LjH3UOz0c7KHRZHGku73RKNqCmMGm+p8q5xCGlgzscKjVGUd12VQosnQFWiAPlBojdfPkPMrNa5pKAMrtp1HSTaKAQD66T+WKvbnqbxQ5iaJgHTLsUsKaPeRmqIPoTX19BVde0aTwINId2zIhKeh3umI8RWibHGxNDGffEjOZmB5suc73rOiOyEAaUVrVQ53L7q+1EgE+eAesiHzUcTE6BLGratNFQ3mQCARZ3Gx87NUWlOieKBi1mG65FlgBx+fN84VuwOXkXJMZGLacuAl1suliAGAGri7PrVmrw+av44QB+2WSMuUkAPyhn/wClH2/PHvZDLL/o/Jigf2EXl/cHni11aQGGUc+B7HnWg4j7Kt/qOV/9xH/5RihR6vEo6pAQT/63EKJPPcSnbc7URhx6ofD/AMw/kcK3aLK1nss//wCNhP1uEphn6qfCPqP5HGp1mhHZqeKRTIjKxlYsSrah5L4T6AKF222x51br65djGys4dQ4GqNQDZUUXkXbUovY0SObrHHZ/pMOViCRm+bd6LGzZJahdnzxR632KXOTwTd53fdElnDO8h5AjSN9UKJ5m1P03JPKOiXMdl1z0iHMRq+WVH7pxI2s/iEAe0AA00aF7isD/AMVMvSIZZJHDxRMJWRC7BYkkUsGSWPTYAYliws1RPDv03KCONItRcIKXwhaA4GlQAKA9MI+bKjonU99hNnkB9A2Yddv+rFRU6FJPlctPncxA8sjIZpP3L8JcjxSE0i/sxa/KiaRubKdL6xmsxIYpOkwpmAodmlljZApJVSSqPIx8NVt8vI2x38S+oRx5HNRhlGqEhBqq7DCl332F0Me9n+sBuoZuSPVMvcQorRDWCyyZhigdfBY1D5mFXucQXIezkuWTMO0kVSOshjhjKR2RoewzNu3hGoEbLVC8EOzDNDk4456Q5dNBZiACkbMiOWJ2BRVayfPEealz0rRg5fLx5fWhl76UvLpVgxpEQxhttrdheIOg9ni0c4zkcUobOTTwhj3g0ufAdLLsQCQBRryrFEz9dXNr/qRWZVcCRxqCVuRokK6H8QAOkmgcXsihUs8zqNlGm+ACxBJvz1ce35LPXsw82YP4aWUPEFWJY5QItakMwaP5WHKm7FKeN6YO0vTmnhoUPGjHcfKrBiL+w2wHHazqZjg0qmvvhIpolTQjZqDLuGbZQRwTftiaE91Dlwq9xGiqGSxUahNlJ48Owv1xWzHaCLVBGHLGRBIuhS5K7J4QAT8zA6iAtWb5xSzMizRyzCW9RMMeqykREsUWrujsZBKSxLAkEBbAGIKvxJ6nLoy8eUKd7I+zMUKDwGtQcMGUg3sP7NEWLmymVnkJWV4YVkYGYRhXDsyuxCFw1+DQSSDdbBaOpf6RmunBhC4muRoVObZWMbSxxwgIMx+6RIrDTZF6t6NDQk6QqMXA1PtQJIUBQVUAbhTp8JYCyOcUIvRelZgZhZyGCplwrGQEaJQWZyqLuwYm9Q1CrXyFS5jL5Rci0chmgSag8kwDM9i00EFgBqA0lRQ0gAYLdS7W/h8zl8u0AiaZ11vdxDWH4YCtQkAB1BTvdb3hlmgEgpr23vbnnjj8xzioF9mYhEDGocBQF1uhUtpFXZHjBrVY28RHlgn1WcJEztN3Kp4i501QvY6gdj7UdtjjnPQMY3ERHeaTo13p1BfDqI8VXRNb7Y4yPT3VU7xwZKGsqCAW2vTqY6R6e2AqTdCXNFGzLCVoX7yLQGjC2BVjvDqO2oE+dbepbqEKspLBSRQGoAi2Za2O3NYsIo++KvV5QkLO3yx05+kbBz/AYBd7X9R7yWPKpvREsh3tdBQouw/eLar9E99pW6YGA4O241e3v7j+GFro+fMrzZh7LSNXJ4Gw/hi4eqID5/ck+vtiKH9t+z7GAhFe6biiPECN/UY0Homc73LwyXuUF+W4Gltht8wPGMx611FJRRb8v5X9cOXw3z3eZEJq1NA7xmwAQAxKbf8AAV388A0ywhqsnbfZiP5EX98Uel5GWIzB5TIrys8dklkRgvgJPIDXXscXZcyq1qYLfFmsDM32nyqC2zEQ8/mBP5CzioIsdYKmt+b9PPg84CzyJliZDFGJNLaBF4pJB4SQFKigGrbfgfTCR1z4qRiR5cozzLGFtTaJ4m02Bptj9fWxdEYpwfFDNTvpbKbWNgH1CrNlgw9QKoXvx5AydnOgxxLESrQssjv3TvqYlmAEhYUBajV3deE+m9oXxdiy5k1ohLnvLl3p3JXw3wQiAqKHFbmsaFleyLZqErmBpjdu8SncNbWSxQaALB/ft9yGuhij2v7GxSrGTMSsUiKVCXVbaSy2E2NeIUMBa+FTLJ05T5H9mTxehQp2+5H/AH5w19Qzohhdzv3aE19BQH57YVsn00pBKctJJHGtyI1eBteouNBA1KCALoHx7Hw6irdY+IAky6ZVqilly8J7xn1L+6dyANJYAncCrHreAcs91rV4FBDur/syQpNLVC7V7LAbH1NiqwLy/aSTJiOJgU8I0IfGmkHSFF+JaA4DHywMi60JJ44JIzcsoRGIDK6nSbB3FVf0q8Fe1/TJPAkJTTSDu3sqVUng0WDHYctiip1HrXeyZHMSoUIzNyBbZUVNaK5oWAaHP9r2w7Z+ZXjDIyspYbg2OD54xzr8GZiUModKocgrtvQccj2NH2wtR9t5EFPqV/NkJUmrFGiP198NTBhfjc5aOsvHHS6WZi0n3CAp+WrDN0j4pZcsvfZ9QCbKLk3QbDgtrkO522xh8+SeM6ZEZCOQylSPsRhl+GvQkzfUsvDIoeOy7gnYqis1Gj5kAV74zjWv0X2a7QwZoM0EqyhRvp1GjVgEEbGgdsLuagefpmcTLKC7Z6bvFIYkXmg7GgTuE0sQDxfmMS//AEg1Z6Lp8EawQAOp7sBTQWjpAFLzXrh06T0eLKwrDCuiNOBybO5JJ3LE7knck4DI/iF8NMzmJDnM3m4SqqFKxRMpq6ARSxBJYjlv5YDdg+0HVP8ASUGW793iVgGjOjQIUBs8eHwjaq3rGv8AbfPwxZSXv1MgZaVBWpmJCqqk/vFytfn5YDdkey8MUIdoFWZkqUs1suoWy95tpXc7AXXN4aC/almlyZ7vcmSHgg7d6lmwSCKv7YK5fNpBl4mmZY6RASxrxaRtvydjtzhQk7ZSRtF3eWZMqy60EUQZ5FMiIh3KRxCQnZfE9OvBJAj6Z2czE0TifNSKHn1ERtvTUdHfldb6QTECgUV5HEHcfUctlRIRmI1DSFtZdbCuwIo8BQoGn13O/OJ3mEgaVWsPKqQudR0a2WEsob95jbBq4KVsMC+jdioYspFLClssyTG7Zm0h4wKo3oDkrtsbOCnX6zXcZV51jlaVZKdzHI0SSGggo6nYAbH0Jq8UFMv0JYpIO5hVQveFnJo0Spo3byE/3j5cjYEP1fsnIsLLJmoUyXfSTzhkZW0ST9+VEgfw18obne9jifq3aj8K2mUzRBdgXWNg/ABRzJbWSBZ333rCX8Xu3AfLfg0DAlo2drXxadblaB/td2b9ftgHbpHWenzQ5iVJYTlhepD4QFVVBuIgUp0al231H1wV6f2kizE0ZgmEsU0UhGkbBomjuzyrVIPCa4vH5TjA59sbX/6P8/7HNoRZRo3Xj99WU0TxekDyxUawz7Udwfy/LFTNZNXOoM4ZQa0yul+e4VqO/mQcRdY6sYYmYZaaRuERFVizHgeFjpF8saAxW7Pfifw6HORDvzZYRaQg32UftTe3J9TgKPQuzOaovnc5LI5YlY4nKRKv7qFlVGf3Jr7+bPl4QihVFACgMdfhxzx7Y9EBwHYH2wM6+ySwZiEnbum1VyLsee2CkaHzwg9M6YM3PPnGJUkpQBtSqIunY/3i1/TgeYc5HpaiM0QPIbC74Jq8Dn6XKLKkEbnjST/D+vnhgzndiwQPy9PpgWXjAbTIVIvhmF7+9/o4ilfNmVGAZFHB3IPntQ/pg58KZm/H5vUta40fbiwdO1D3xZlj7wD9rG7HkPsR7ahWL3ZTL9zmh4RcoKGmsWLcVz5J64B/IxRzfR4pBvFEx9WQHF7HhxULKdl2hzEckAy6JdSosSx2g3BBAYlgd9yPtvhhMZAIBrbYDavyGOscys37te9/4YDysRsD9sRKz7krvxtx7Hc+hwP6jlc02gwyIm/7QPqII24rcHne/wA8AQaRRZYivO/Me9isYL1L4Z5x+oBO5aXLgxKZkoK0ShVsMSaOkUQLIPrYvchl3VbZix2uydI9duW+hq/a9kXqcGekdjm5e4i1ARx5T5pSfIvRdT/d+ovzIJPVpx0zMRDLTvGgJLof2yhlNKQrVzuDZsaSR6YIduu2JL5adJBYjIPhcRy7jxRmiBvezEGiDe+HSfsUudykYLmDMI4lDBF/2i69JZSDqQA1XmBfmbybttnp4s46TxKNcEayQqNEZYQ6Q6qLA0sAy6drQYDR+xfahcxEX5snUreXAqvTFXtN8PcnJ+1jAiJbdatNwSaXUNJscA1udsJXw/zBg2lVkEhGgurKG1cUSuk2PQ72MO/WOrDQF+amG4+jY1PPrNaIWJFAgH1ZdQH/AC6h/MYX8912HLZzLQvHlhLmNg6eGYEg7mIRkhGIq+88+DWDGXzFi9JA96H15OBubzsks7Q5RUSSPT3uZKIxUuAVjQkUZCh1EnUFUjwsWoc20UPZzus+M25CxxrK5ZioAFLZ5sAAbkgcjEvXPiVDFkfxmXBzEXfd1YteNWpgCtsBXlz67YE9nclMzSxpNU8bPHPnpAZZGUSNpijV6RW0hWfYqNSbEnwhpPh9loumR/inWEmdT32gs8iEHQgQHwluSPUEnffFEfUesZnNZvKgqzq8p/DyNGIl1qjFiB3hV1VTqVrJu61Vg51nqeZghz8EiqaybTRPHWyiMxuGDNuwcD5bBBB2usMnW+gNLPkniKoMpJI1NqIIaNowFAI4JHmBWIO1HZmTMd8YylyZOXLgMzL4pGDaiQDsKGAodsur9zLkjoZV75RzS6VaNiCBY8hv5Vhh6Nk8u0YaK2VyHGpmO9Vwx2+nH8MIPbY51MymYniD5SB7RCbj86dwlsTdUDQvy5xzmfjUXnWPLwRuGoapGaPfz5BIA9a9aB84NIzGVqVX20BdNDajYo16Vt/nt11Lp8c6aJRa2p5KkFWVlIYEEEMAecK+Q7a951CKB6AdXSlbw6wqyGwTuaoA/wB6uThvWHam3A/W+KIOqG4mULditxYAPqtHUPat8IvaT4Nx53u2EvcMoJb9kpLMwUEsQV3pRsBzZ5Jxot49BxUYfnv/AEeJl3hzMcns6un8V1+WNC7Jdi4Ol6z3xaTMd2GaUoupkDWEFDYk3W54wy5rpEMht40YnzKgn88IHTPhxJNnZJs4tZaJicpB3pfRTgqasqopQStkEtuKFYDQ9WOxIPXfFIdOa77+Ui7o91X0P7IH+OLsUYXj/HAdhsdA440YizmcSKNpHOlEFsaJoD2G5wATtt1cRRxoCRJJJHpAseESIGJII23qvO+CLoZ2XVo8vGh+bSt36gf98KnaDtGubz8MkTExaU02K2DxtdE2pJ9dzp45w4ZNxz6/yH+OIqh1c81/hfnfthQnkYauQa9tx9vrhs6q1j9evqPpgB1GAHjnYWa2sj+mIoYOoE8H89zX6/nj7r+dYQDSStMr6vOhfne31xZjygc+RA9vK+AP154lz+VZlrUw8jRPrvtx71R5wG0qdsfMcUei5nvMvE93qRbPvVH+N4uNzisoMxAG51Kw4ZTR/wCxHsbGF7NdnJfxqZiKUAFNEpNd5W9EAJoahXzDy5wy92cQSIfTARpkqILSSuV9W0j7qgVT9CDicv54qZpmCk0QBySaAHmSTx9cDcwJ96V7PBG4xQcKgitiDyDhQbooyswfMTSzpJLohV2BKIUs29a300aF78mzuJjm8wSQVdQLHBG1VdkeuEvt51+aLM5cXqWGOWTcahqNKl7+ZWif7Ltsd8BpDZaJd42RCaNmUknY+pP5YSvil2LzOehjaAQStHq18CVwNWlVcqLA1N4b3Le2POwEk02UKZiHMIG71mzDBfGXJbVGWt1IBsELp8J88HsxFLmpUyqNJBl40WSZyCkrhr0RoaBF0S7LwTQo4ordsI//AKuljLMoKABGFlSa0AX+8poUPTGM57tQbI8S0xAYEmxzRU7efI9PfH6VynTEWNVUbACid2O3JY7knzPnjKPiR8JVdlnyQSPWxEkZ8KXv4l2peKK8eY88WxD9kMs70JDpsjwj0NbE+Qry5OK/w/zBky5lchnfM5m6FAVNIoH/AEgYpRdrIY2GoghaLMSNr4/yGEDsz8VvwsDxJGZGEk7IDt88jMCfMDfcCz9Mco3Wmdh+qPJkIZa7ySXvpHC187yuwBPCgbjf0GJ+hdk2/DQJnSsskMjSUCSmo2FuwNelTQBFXvvthX+E3Z3K/hY5S3fTISLYV3bEKzIFvkX83n5VjRowo4Jr6kj+eNImZMeqNsRFj5Hf3xIG2359sB88asCrAMp2IIsEehB5xnXW/gxHNnTmoZEgHhqJYqXUoAvZhuTd0P440YHHV4IzRvhzmYu5eLumkhnEthiCygCk3AHJbz2Fc4bcj1XMnaXKsh9VYMvlt5EfXcfxOGC8L2c7e5GKRo5cwsbKaOtXUfZiuk/UE4oLxT6gLUi/Iggj6gjEofAGXt/09Y2k/FwMqi6R1Zj7BQbJwB7C9oM51DMyZhpFjyalhHANBZvIWa1UOSbFnYbA4B+1YilUGib2Njke2JlXHmA57zfHYGPuceaPpgO8AO3WYVMlMG3Mg0KBySf8AT9sHlSsZl8SuoGSeFVJURvIoYeZ7qTURsaINAEjybEUm9n8vWhiSG0JquwSauyT9fP+1h+in0p6mtvvvhO7J5EltTjwKtbgVsK3G5G3l64ZWzMJAX9oONxRHpuCf64ivOqZsBfL0+/+d4W+oSmzVc/9rxe6nm0sAPqBHy0R6fUeeA8km7XsQPMc7jy/XGAk6fnivIvc+e/OLEXWDe6gk1+ucDMtMob1s4lcqWsE2N9/rdWMUap8MZ3bI05vRI6rtXhGk19iSN/TDbWEf4ZddWRJctXihYkMLplc878ENY9KA98PGKy+xBILP+Nf0xNWOJK2wAHrvTpMwndvl4pY7BppDYrzrQAT7HbFHLSTppy0bRQ1sC6F68wFGoKRV0D/AIYaycQTZZWIJVSRuCQCduOcBTy2QnDqzZksATqTuowrAg+YGoEHe7PHGCLR47XHWAEDoBFFZWBH91ePTyP3BB/jdyWIN4T4WqwR5e49R6/02xcxxLFqH8j5g+oxRS6YrogjkolAAHGwYDa6s0fMj32vFLtEp7kBa+cHf3Dn+eC4hO1myPasK2e6qWhfvSu07BdIPyjUADV2wNgnbj1vFZfmLIdfnhlM0c0iSsbZgxtvM6v7X0OLWXy5e3Lgs1kgc2Tdm/fGj5b4EwTszwdQUxMdUQCB20HjURIPPawN68jsKec+Bc0UqqmbhYN/auN+SCQlkMBzs1+3rltZ7CdpxkI2i/DrJrcs0jHxXSgAADgEHb35xpadu8iJoYmkMckwBUeIINtrY+GydhV8+4wpp8JgsiiPNHwldRki1aiK40uKF1yPLnAfrPZoiRcs7LJ3MoTWV0nRV+EF+QTpBv0PljI2XKNqt1a14U3z7/r0xL3vl+jhU7HwtDAImdmKM4YMbKnV8n0UUvP7vvsfbMcDbUbH2F2foBgL4fEgfA6WU/u3+f8ATHB6iR5EV/HFBe8R5gEqQNN1tqFrfuL3HtYxQXqHHocTjNgnFQoH4XrPOZs9MJq+WKKMQx1zRolj+d+pODMvw/6c/OTgB9VQIfzWsGhPj1ZcAN6R2SyuVcvBFoYgi9TttsTQZiBdDjBjViuMx7YlWUHAd1j1BjhJgbA5HI/Xlj0PiKD9su0D5PL98iB/EgIN7BmAJ2I4B4sYzbqULSTAsWLMZG03a2+9gH5TtVjfc++Gz4m9WRsrLCrKXUoZBe6WyFb9LG+/lXrgEhMk5O/p7gWfeufbEWOcodMLxqviY1wOL8WKWan0lj5cfl/icHX6GRRRtWkcEUfLmh6ULJwu57LupKONPB38IBNnniht+WAHZ2VdZIuqB3v1/wAMVcwtjSLv636H7/444zezuTRq6o2Nh5bb3fP+GBsk5SyCfYV/n+rxRPqIk9KuyR9bN74uBbF2eb8r39+ecAIup0SCBe5ut7o/bEkXVGJOwA3+/p+vpio0T4Uu3+kZBZr8O5r/APVjr+Z/jjX8fmiDr0mWlaaORo5ljKgjcc2LWiCDQJBv1x+jOj5gyQRO27PGjE+pZQT/ABwFvTjh497xy2aFsACxXTYH97z32rz+xx9l59YsAgAkURvYNev1wR8RjyseyJe10Tdev64x4LFA71yeMB6px80oFXtZr748ml0qTV0LocnFfp/VUmJC3agEg15/fAWjJjxZufbHenEb5NSb3B9iR6D19AMUL/bLtYMnl3lFNQO1+ZBC/wDxVjIF+JPcZaFAuoqqhgeGeTVM7X/aDPRH98emNx6n2by+YjaOZC6NVgu+9bjhsKPab4ZdP0Bly6qdVeFnA8QN+HXXkPywqPeyvQ+n9MKRKyvmmXd68Zseg2QEA0CbIHJwx5rpSTMHLtfIBohfKgOR5+f7x9cC5ei5WpDHKkGttTPE6B65amN6S29sOL234uQdURRYK90o8IMg1NXJa2s/fc4w0li6VDFMJdIEugrrAVdQbTd1ux8Iq7r74i6pkctKsiyRK4krUSdzXHivUBY4H5Y+zfWoCR+0QVwbG4NW3sV8vU1iODO5Vyr94lalADN8u7A2NQ9Bub5wEeR6HHE2pWkC6SApOyjbzIsnYAE+Xri2cwi2wJJO3HA3PG3Pv6YW+p/EfIxMVaTYAAadRk16iCGjoUoUXqNXYq7xwnxByMxVI3a+9SIMY9KSF20WrsaIDeInYhWGxrAMmWl7xiR4RdWDya9K/jidoz/XccYyzqXxpgiLRwxTlh4TJqioEEg6F0upHox59MWuynZts0xzc82fhViHAkzS3Le5BiRFKoQB5rtVCsVGliP0IP8ATHsat/Z49xiRczFsdS8b0w32G1A835Y8nlj83FcDxD1PPtVb4CORmHIr749SdqPH5n9c4r5jOIEY6l1CttYO1Kf+be/y9sfQusgUkroNb2dRNb37X5+gFYKnjzJoHmwLq9jX6+mLcct8C/5YpvIgqmAAYA+Lypbonmt8SZOS5DRGgehBv13BrAX1G4J54x9nM4kMbSSEKqiyT+QH3ND749Qg7+3rhP8AiFn4JCmWnm0RhDLIEapCQ0axrWhrB1O1AWdF8DAZj1jPd5mc02xdsxG2va1KxxtYPpe1b8DDb2adtHiWmNEmtj9PWv64Wen9LyjNLokkMjLE665o1Ad3MRVxo/cAWRgGNLYNc4do1hEMq5edHpV7su6ob3VwwbSRuAR7NteCp265DvZ4ocE/cfxxUz/aTLkH9oKLeIEHiueMCciirmYROYzHJDKyqzAKDTKobUQAS4FWaOIerZPppM5LqrlajCSeFXGXLG6JWu9FXbLbACjgK+alykusiZIjuQQa/wDhatquvrgNn+zEo1LEyTAL+6wuhuTp58/Lm8d9W6R09YZJ4n73u5609/WqMyaNAAGtaRlfXRGx8VnSPZIemn8VoYXHJOqkzktpjUCF4101KJGvVv4B6DckKE8ZVyGFMPUUfyOPVJ2u9/198Gu0HSxFPMIZsvJCO9kjKzo57tWpVNtvJpIIXcmjV1hcfOKb+3nzijnNSCm/4Tj9Y9FbRl8up57qMfkijH5HnzoJ4ocEWd/ubr9bY/S/ws7Q/iulwyM1tEWjYk2f2ZpbO1nu9JJ98ENUsiV8ygyeEMCASd9gfMjf1ws9I7aiek1RpNpa4nLLIpX/AHkdeAAeIm+CCNjsS690CPMLFY06WUiWM6ZECnUulgL0lgAQCNmO43wgdtenZTp3UIeoAPqlaUOok0q0ujUG8ewBVmvxVeiq3OIGjtn1OLu8145IpYYf9ooJCCVgFdStnVd+EV71scFc1lsz3Uf4eZNSiiZQWDihRJqw13xXOMHzvauSRoElErIjKY55HMg7mR9SLmIwSkjA8g0fAB5XjaeldWjy2TYjvnEXgQTECWRgCQgDBfEaoAAigK2wVy2f6nESWykM23MM+gmv7sgxRh6jMkvetl3y3i+VyCpsWQHXY+ex4oHBTo/xEyOZleFJ1EiVYcFNydNDWFs6tq+mD0kCTJRp0cAgg7Ecggj8wRggS/bjLqacTJ/eMTFf+pQRjqHt7kGKqM1FqYgAElTbGgNwK32x90/o0mXkPdyaom5RiQR7ggVf5X/IuYFb5lVvqAf5jFgmIwD7QOe5APIcA1/wt/PBzALtav7Jau9Y4+j41xl//9k="/>
          <p:cNvSpPr>
            <a:spLocks noChangeAspect="1" noChangeArrowheads="1"/>
          </p:cNvSpPr>
          <p:nvPr/>
        </p:nvSpPr>
        <p:spPr bwMode="auto">
          <a:xfrm>
            <a:off x="63500" y="-812800"/>
            <a:ext cx="272415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463886744"/>
              </p:ext>
            </p:extLst>
          </p:nvPr>
        </p:nvGraphicFramePr>
        <p:xfrm>
          <a:off x="681202" y="1752600"/>
          <a:ext cx="8132379" cy="4937760"/>
        </p:xfrm>
        <a:graphic>
          <a:graphicData uri="http://schemas.openxmlformats.org/drawingml/2006/table">
            <a:tbl>
              <a:tblPr firstRow="1" firstCol="1" bandRow="1">
                <a:tableStyleId>{5C22544A-7EE6-4342-B048-85BDC9FD1C3A}</a:tableStyleId>
              </a:tblPr>
              <a:tblGrid>
                <a:gridCol w="6710198"/>
                <a:gridCol w="1422181"/>
              </a:tblGrid>
              <a:tr h="533400">
                <a:tc>
                  <a:txBody>
                    <a:bodyPr/>
                    <a:lstStyle/>
                    <a:p>
                      <a:pPr marL="0" marR="0" algn="ctr">
                        <a:lnSpc>
                          <a:spcPct val="115000"/>
                        </a:lnSpc>
                        <a:spcBef>
                          <a:spcPts val="0"/>
                        </a:spcBef>
                        <a:spcAft>
                          <a:spcPts val="0"/>
                        </a:spcAft>
                      </a:pPr>
                      <a:r>
                        <a:rPr lang="en-US" sz="2000" dirty="0">
                          <a:solidFill>
                            <a:srgbClr val="FFFFFF"/>
                          </a:solidFill>
                          <a:effectLst/>
                        </a:rPr>
                        <a:t>Quote </a:t>
                      </a:r>
                      <a:endParaRPr lang="en-US" sz="2000" dirty="0">
                        <a:solidFill>
                          <a:srgbClr val="FFFFFF"/>
                        </a:solidFill>
                        <a:effectLst/>
                        <a:latin typeface="Calibri"/>
                        <a:ea typeface="Calibri"/>
                        <a:cs typeface="Times New Roman"/>
                      </a:endParaRPr>
                    </a:p>
                  </a:txBody>
                  <a:tcPr marL="68580" marR="68580" marT="0" marB="0">
                    <a:solidFill>
                      <a:srgbClr val="000000"/>
                    </a:solidFill>
                  </a:tcPr>
                </a:tc>
                <a:tc>
                  <a:txBody>
                    <a:bodyPr/>
                    <a:lstStyle/>
                    <a:p>
                      <a:pPr marL="0" marR="0" algn="ctr">
                        <a:lnSpc>
                          <a:spcPct val="115000"/>
                        </a:lnSpc>
                        <a:spcBef>
                          <a:spcPts val="0"/>
                        </a:spcBef>
                        <a:spcAft>
                          <a:spcPts val="0"/>
                        </a:spcAft>
                      </a:pPr>
                      <a:r>
                        <a:rPr lang="en-US" sz="2000" dirty="0" smtClean="0">
                          <a:solidFill>
                            <a:srgbClr val="FFFFFF"/>
                          </a:solidFill>
                          <a:effectLst/>
                        </a:rPr>
                        <a:t>Purpose  &amp; Tone</a:t>
                      </a:r>
                      <a:endParaRPr lang="en-US" sz="2000" dirty="0">
                        <a:solidFill>
                          <a:srgbClr val="FFFFFF"/>
                        </a:solidFill>
                        <a:effectLst/>
                        <a:latin typeface="Calibri"/>
                        <a:ea typeface="Calibri"/>
                        <a:cs typeface="Times New Roman"/>
                      </a:endParaRPr>
                    </a:p>
                  </a:txBody>
                  <a:tcPr marL="68580" marR="68580" marT="0" marB="0">
                    <a:solidFill>
                      <a:srgbClr val="000000"/>
                    </a:solidFill>
                  </a:tcPr>
                </a:tc>
              </a:tr>
              <a:tr h="3403350">
                <a:tc>
                  <a:txBody>
                    <a:bodyPr/>
                    <a:lstStyle/>
                    <a:p>
                      <a:pPr marL="0" marR="0">
                        <a:spcBef>
                          <a:spcPts val="0"/>
                        </a:spcBef>
                        <a:spcAft>
                          <a:spcPts val="0"/>
                        </a:spcAft>
                      </a:pPr>
                      <a:r>
                        <a:rPr lang="en-US" sz="2000" dirty="0">
                          <a:solidFill>
                            <a:srgbClr val="FFFFFF"/>
                          </a:solidFill>
                          <a:effectLst/>
                          <a:latin typeface="Calibri"/>
                          <a:ea typeface="Calibri"/>
                          <a:cs typeface="Times New Roman"/>
                        </a:rPr>
                        <a:t>Six months ago he would not have cared, he would have been reasonable. We try to prevent him. Then, as he goes off grimly, all we can say is: "You're mad," and let him go. For these cases of front-line madness become dangerous if one is not able to fling the man to the ground and hold him fast. And Berger is six feet and the most powerful man in the company. </a:t>
                      </a:r>
                    </a:p>
                    <a:p>
                      <a:pPr marL="0" marR="0">
                        <a:spcBef>
                          <a:spcPts val="0"/>
                        </a:spcBef>
                        <a:spcAft>
                          <a:spcPts val="0"/>
                        </a:spcAft>
                      </a:pPr>
                      <a:r>
                        <a:rPr lang="en-US" sz="2000" dirty="0">
                          <a:solidFill>
                            <a:srgbClr val="FFFFFF"/>
                          </a:solidFill>
                          <a:effectLst/>
                          <a:latin typeface="Calibri"/>
                          <a:ea typeface="Calibri"/>
                          <a:cs typeface="Times New Roman"/>
                        </a:rPr>
                        <a:t> </a:t>
                      </a:r>
                    </a:p>
                    <a:p>
                      <a:pPr marL="0" marR="0">
                        <a:lnSpc>
                          <a:spcPct val="115000"/>
                        </a:lnSpc>
                        <a:spcBef>
                          <a:spcPts val="0"/>
                        </a:spcBef>
                        <a:spcAft>
                          <a:spcPts val="0"/>
                        </a:spcAft>
                      </a:pPr>
                      <a:r>
                        <a:rPr lang="en-US" sz="2000" dirty="0">
                          <a:solidFill>
                            <a:srgbClr val="FFFFFF"/>
                          </a:solidFill>
                          <a:effectLst/>
                          <a:latin typeface="Calibri"/>
                          <a:ea typeface="Calibri"/>
                          <a:cs typeface="Times New Roman"/>
                        </a:rPr>
                        <a:t>He is absolutely mad for he has to pass through the barrage; but this lightning that lowers somewhere above us all has struck him and made him demented. It affects others so that they begin to rave, to run away--there was one man who even tried to dig himself into the ground with hands, feet, and teeth.</a:t>
                      </a:r>
                    </a:p>
                  </a:txBody>
                  <a:tcPr marL="68580" marR="68580" marT="0" marB="0">
                    <a:solidFill>
                      <a:srgbClr val="0000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31332782"/>
              </p:ext>
            </p:extLst>
          </p:nvPr>
        </p:nvGraphicFramePr>
        <p:xfrm>
          <a:off x="631278" y="900386"/>
          <a:ext cx="8153400" cy="701040"/>
        </p:xfrm>
        <a:graphic>
          <a:graphicData uri="http://schemas.openxmlformats.org/drawingml/2006/table">
            <a:tbl>
              <a:tblPr firstRow="1" firstCol="1" bandRow="1">
                <a:tableStyleId>{5C22544A-7EE6-4342-B048-85BDC9FD1C3A}</a:tableStyleId>
              </a:tblPr>
              <a:tblGrid>
                <a:gridCol w="1630532"/>
                <a:gridCol w="1630532"/>
                <a:gridCol w="1630532"/>
                <a:gridCol w="1630532"/>
                <a:gridCol w="1631272"/>
              </a:tblGrid>
              <a:tr h="533400">
                <a:tc>
                  <a:txBody>
                    <a:bodyPr/>
                    <a:lstStyle/>
                    <a:p>
                      <a:pPr marL="0" marR="0" algn="ctr">
                        <a:lnSpc>
                          <a:spcPct val="115000"/>
                        </a:lnSpc>
                        <a:spcBef>
                          <a:spcPts val="0"/>
                        </a:spcBef>
                        <a:spcAft>
                          <a:spcPts val="0"/>
                        </a:spcAft>
                      </a:pPr>
                      <a:r>
                        <a:rPr lang="en-US" sz="2000" u="sng" dirty="0">
                          <a:solidFill>
                            <a:srgbClr val="000000"/>
                          </a:solidFill>
                          <a:effectLst/>
                        </a:rPr>
                        <a:t>Literary Devices</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dirty="0">
                          <a:solidFill>
                            <a:srgbClr val="000000"/>
                          </a:solidFill>
                          <a:effectLst/>
                        </a:rPr>
                        <a:t>Word Choice</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dirty="0">
                          <a:solidFill>
                            <a:srgbClr val="000000"/>
                          </a:solidFill>
                          <a:effectLst/>
                        </a:rPr>
                        <a:t>Emotion</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a:solidFill>
                            <a:srgbClr val="000000"/>
                          </a:solidFill>
                          <a:effectLst/>
                        </a:rPr>
                        <a:t>Makes You Think</a:t>
                      </a:r>
                      <a:endParaRPr lang="en-US" sz="2000" u="sng">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dirty="0">
                          <a:solidFill>
                            <a:srgbClr val="000000"/>
                          </a:solidFill>
                          <a:effectLst/>
                        </a:rPr>
                        <a:t>Imagery</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3634550969"/>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Chapter 1</a:t>
            </a:r>
            <a:endParaRPr lang="en-US" sz="3600" dirty="0">
              <a:solidFill>
                <a:srgbClr val="C00000"/>
              </a:solidFill>
              <a:effectLst>
                <a:glow rad="228600">
                  <a:srgbClr val="FFFF00">
                    <a:alpha val="40000"/>
                  </a:srgbClr>
                </a:glow>
              </a:effectLst>
              <a:latin typeface="Lucida Handwriting" pitchFamily="66" charset="0"/>
            </a:endParaRPr>
          </a:p>
        </p:txBody>
      </p:sp>
      <p:sp>
        <p:nvSpPr>
          <p:cNvPr id="2" name="TextBox 1"/>
          <p:cNvSpPr txBox="1"/>
          <p:nvPr/>
        </p:nvSpPr>
        <p:spPr>
          <a:xfrm>
            <a:off x="457200" y="629186"/>
            <a:ext cx="8305800" cy="6247864"/>
          </a:xfrm>
          <a:prstGeom prst="rect">
            <a:avLst/>
          </a:prstGeom>
          <a:solidFill>
            <a:srgbClr val="FFFFFF"/>
          </a:solidFill>
        </p:spPr>
        <p:txBody>
          <a:bodyPr wrap="square" rtlCol="0">
            <a:spAutoFit/>
          </a:bodyPr>
          <a:lstStyle/>
          <a:p>
            <a:r>
              <a:rPr lang="en-US" sz="2000" dirty="0">
                <a:solidFill>
                  <a:schemeClr val="accent1">
                    <a:lumMod val="50000"/>
                  </a:schemeClr>
                </a:solidFill>
              </a:rPr>
              <a:t>1. Where are the men “at rest”? </a:t>
            </a:r>
          </a:p>
          <a:p>
            <a:r>
              <a:rPr lang="en-US" sz="2000" dirty="0">
                <a:solidFill>
                  <a:schemeClr val="accent1">
                    <a:lumMod val="50000"/>
                  </a:schemeClr>
                </a:solidFill>
              </a:rPr>
              <a:t> </a:t>
            </a:r>
          </a:p>
          <a:p>
            <a:r>
              <a:rPr lang="en-US" sz="2000" dirty="0">
                <a:solidFill>
                  <a:schemeClr val="accent1">
                    <a:lumMod val="50000"/>
                  </a:schemeClr>
                </a:solidFill>
              </a:rPr>
              <a:t> </a:t>
            </a:r>
          </a:p>
          <a:p>
            <a:r>
              <a:rPr lang="en-US" sz="2000" dirty="0">
                <a:solidFill>
                  <a:schemeClr val="accent1">
                    <a:lumMod val="50000"/>
                  </a:schemeClr>
                </a:solidFill>
              </a:rPr>
              <a:t>2. Why is there such an abundance of rations?</a:t>
            </a:r>
          </a:p>
          <a:p>
            <a:r>
              <a:rPr lang="en-US" sz="2000" dirty="0">
                <a:solidFill>
                  <a:schemeClr val="accent1">
                    <a:lumMod val="50000"/>
                  </a:schemeClr>
                </a:solidFill>
              </a:rPr>
              <a:t> </a:t>
            </a:r>
          </a:p>
          <a:p>
            <a:r>
              <a:rPr lang="en-US" sz="2000" dirty="0">
                <a:solidFill>
                  <a:schemeClr val="accent1">
                    <a:lumMod val="50000"/>
                  </a:schemeClr>
                </a:solidFill>
              </a:rPr>
              <a:t> </a:t>
            </a:r>
          </a:p>
          <a:p>
            <a:r>
              <a:rPr lang="en-US" sz="2000" dirty="0">
                <a:solidFill>
                  <a:schemeClr val="accent1">
                    <a:lumMod val="50000"/>
                  </a:schemeClr>
                </a:solidFill>
              </a:rPr>
              <a:t> 3. Who is the narrator? How old is he? </a:t>
            </a:r>
            <a:br>
              <a:rPr lang="en-US" sz="2000" dirty="0">
                <a:solidFill>
                  <a:schemeClr val="accent1">
                    <a:lumMod val="50000"/>
                  </a:schemeClr>
                </a:solidFill>
              </a:rPr>
            </a:br>
            <a:endParaRPr lang="en-US" sz="2000" dirty="0">
              <a:solidFill>
                <a:schemeClr val="accent1">
                  <a:lumMod val="50000"/>
                </a:schemeClr>
              </a:solidFill>
            </a:endParaRPr>
          </a:p>
          <a:p>
            <a:r>
              <a:rPr lang="en-US" sz="2000" dirty="0">
                <a:solidFill>
                  <a:schemeClr val="accent1">
                    <a:lumMod val="50000"/>
                  </a:schemeClr>
                </a:solidFill>
              </a:rPr>
              <a:t> </a:t>
            </a:r>
          </a:p>
          <a:p>
            <a:r>
              <a:rPr lang="en-US" sz="2000" dirty="0">
                <a:solidFill>
                  <a:schemeClr val="accent1">
                    <a:lumMod val="50000"/>
                  </a:schemeClr>
                </a:solidFill>
              </a:rPr>
              <a:t>4. What is symbolic about Leer’s name? </a:t>
            </a:r>
          </a:p>
          <a:p>
            <a:r>
              <a:rPr lang="en-US" sz="2000" dirty="0">
                <a:solidFill>
                  <a:schemeClr val="accent1">
                    <a:lumMod val="50000"/>
                  </a:schemeClr>
                </a:solidFill>
              </a:rPr>
              <a:t> </a:t>
            </a:r>
          </a:p>
          <a:p>
            <a:r>
              <a:rPr lang="en-US" sz="2000" dirty="0">
                <a:solidFill>
                  <a:schemeClr val="accent1">
                    <a:lumMod val="50000"/>
                  </a:schemeClr>
                </a:solidFill>
              </a:rPr>
              <a:t/>
            </a:r>
            <a:br>
              <a:rPr lang="en-US" sz="2000" dirty="0">
                <a:solidFill>
                  <a:schemeClr val="accent1">
                    <a:lumMod val="50000"/>
                  </a:schemeClr>
                </a:solidFill>
              </a:rPr>
            </a:br>
            <a:r>
              <a:rPr lang="en-US" sz="2000" dirty="0">
                <a:solidFill>
                  <a:schemeClr val="accent1">
                    <a:lumMod val="50000"/>
                  </a:schemeClr>
                </a:solidFill>
              </a:rPr>
              <a:t>5. Why do the men feel hostile toward Ginger?</a:t>
            </a:r>
          </a:p>
          <a:p>
            <a:r>
              <a:rPr lang="en-US" sz="2000" dirty="0">
                <a:solidFill>
                  <a:schemeClr val="accent1">
                    <a:lumMod val="50000"/>
                  </a:schemeClr>
                </a:solidFill>
              </a:rPr>
              <a:t> </a:t>
            </a:r>
          </a:p>
          <a:p>
            <a:r>
              <a:rPr lang="en-US" sz="2000" dirty="0">
                <a:solidFill>
                  <a:schemeClr val="accent1">
                    <a:lumMod val="50000"/>
                  </a:schemeClr>
                </a:solidFill>
              </a:rPr>
              <a:t> </a:t>
            </a:r>
          </a:p>
          <a:p>
            <a:endParaRPr lang="en-US" sz="2000" dirty="0" smtClean="0">
              <a:solidFill>
                <a:schemeClr val="accent1">
                  <a:lumMod val="50000"/>
                </a:schemeClr>
              </a:solidFill>
            </a:endParaRPr>
          </a:p>
          <a:p>
            <a:r>
              <a:rPr lang="en-US" sz="2000" dirty="0" smtClean="0">
                <a:solidFill>
                  <a:schemeClr val="accent1">
                    <a:lumMod val="50000"/>
                  </a:schemeClr>
                </a:solidFill>
              </a:rPr>
              <a:t>6</a:t>
            </a:r>
            <a:r>
              <a:rPr lang="en-US" sz="2000" dirty="0">
                <a:solidFill>
                  <a:schemeClr val="accent1">
                    <a:lumMod val="50000"/>
                  </a:schemeClr>
                </a:solidFill>
              </a:rPr>
              <a:t>. What is Muller’s plan for </a:t>
            </a:r>
            <a:r>
              <a:rPr lang="en-US" sz="2000" dirty="0" err="1">
                <a:solidFill>
                  <a:schemeClr val="accent1">
                    <a:lumMod val="50000"/>
                  </a:schemeClr>
                </a:solidFill>
              </a:rPr>
              <a:t>Kemmerich’s</a:t>
            </a:r>
            <a:r>
              <a:rPr lang="en-US" sz="2000" dirty="0">
                <a:solidFill>
                  <a:schemeClr val="accent1">
                    <a:lumMod val="50000"/>
                  </a:schemeClr>
                </a:solidFill>
              </a:rPr>
              <a:t> boots? Do you think this is cruel</a:t>
            </a:r>
            <a:r>
              <a:rPr lang="en-US" sz="2000" dirty="0" smtClean="0">
                <a:solidFill>
                  <a:schemeClr val="accent1">
                    <a:lumMod val="50000"/>
                  </a:schemeClr>
                </a:solidFill>
              </a:rPr>
              <a:t>?</a:t>
            </a:r>
            <a:endParaRPr lang="en-US" sz="2000" dirty="0">
              <a:solidFill>
                <a:schemeClr val="accent1">
                  <a:lumMod val="50000"/>
                </a:schemeClr>
              </a:solidFill>
            </a:endParaRPr>
          </a:p>
          <a:p>
            <a:r>
              <a:rPr lang="en-US" sz="2000" dirty="0">
                <a:solidFill>
                  <a:schemeClr val="accent1">
                    <a:lumMod val="50000"/>
                  </a:schemeClr>
                </a:solidFill>
              </a:rPr>
              <a:t> </a:t>
            </a:r>
          </a:p>
          <a:p>
            <a:endParaRPr lang="en-US" sz="2000" dirty="0" smtClean="0">
              <a:solidFill>
                <a:schemeClr val="accent1">
                  <a:lumMod val="50000"/>
                </a:schemeClr>
              </a:solidFill>
            </a:endParaRPr>
          </a:p>
          <a:p>
            <a:endParaRPr lang="en-US" sz="2000" dirty="0">
              <a:solidFill>
                <a:schemeClr val="accent1">
                  <a:lumMod val="50000"/>
                </a:schemeClr>
              </a:solidFill>
            </a:endParaRPr>
          </a:p>
        </p:txBody>
      </p:sp>
      <p:sp>
        <p:nvSpPr>
          <p:cNvPr id="3" name="TextBox 2"/>
          <p:cNvSpPr txBox="1"/>
          <p:nvPr/>
        </p:nvSpPr>
        <p:spPr>
          <a:xfrm>
            <a:off x="1143000" y="990600"/>
            <a:ext cx="4572000" cy="461665"/>
          </a:xfrm>
          <a:prstGeom prst="rect">
            <a:avLst/>
          </a:prstGeom>
          <a:solidFill>
            <a:schemeClr val="accent4">
              <a:lumMod val="50000"/>
            </a:schemeClr>
          </a:solidFill>
        </p:spPr>
        <p:txBody>
          <a:bodyPr wrap="square" rtlCol="0">
            <a:spAutoFit/>
          </a:bodyPr>
          <a:lstStyle/>
          <a:p>
            <a:pPr algn="ctr"/>
            <a:r>
              <a:rPr lang="en-US" sz="2400" dirty="0">
                <a:solidFill>
                  <a:srgbClr val="FFFFFF"/>
                </a:solidFill>
              </a:rPr>
              <a:t>Five miles behind the front</a:t>
            </a:r>
          </a:p>
        </p:txBody>
      </p:sp>
      <p:sp>
        <p:nvSpPr>
          <p:cNvPr id="6" name="TextBox 5"/>
          <p:cNvSpPr txBox="1"/>
          <p:nvPr/>
        </p:nvSpPr>
        <p:spPr>
          <a:xfrm>
            <a:off x="685800" y="1981200"/>
            <a:ext cx="7848600" cy="400110"/>
          </a:xfrm>
          <a:prstGeom prst="rect">
            <a:avLst/>
          </a:prstGeom>
          <a:solidFill>
            <a:srgbClr val="FFFF00"/>
          </a:solidFill>
        </p:spPr>
        <p:txBody>
          <a:bodyPr wrap="square" rtlCol="0">
            <a:spAutoFit/>
          </a:bodyPr>
          <a:lstStyle/>
          <a:p>
            <a:pPr algn="ctr"/>
            <a:r>
              <a:rPr lang="en-US" sz="2000" dirty="0">
                <a:solidFill>
                  <a:schemeClr val="bg1">
                    <a:lumMod val="50000"/>
                  </a:schemeClr>
                </a:solidFill>
              </a:rPr>
              <a:t>Miscalculation – did not count on so much of a lose </a:t>
            </a:r>
            <a:r>
              <a:rPr lang="en-US" sz="2000" dirty="0" smtClean="0">
                <a:solidFill>
                  <a:schemeClr val="bg1">
                    <a:lumMod val="50000"/>
                  </a:schemeClr>
                </a:solidFill>
              </a:rPr>
              <a:t>of </a:t>
            </a:r>
            <a:r>
              <a:rPr lang="en-US" sz="2000" dirty="0">
                <a:solidFill>
                  <a:schemeClr val="bg1">
                    <a:lumMod val="50000"/>
                  </a:schemeClr>
                </a:solidFill>
              </a:rPr>
              <a:t>life on the front.</a:t>
            </a:r>
          </a:p>
        </p:txBody>
      </p:sp>
      <p:sp>
        <p:nvSpPr>
          <p:cNvPr id="8" name="TextBox 7"/>
          <p:cNvSpPr txBox="1"/>
          <p:nvPr/>
        </p:nvSpPr>
        <p:spPr>
          <a:xfrm>
            <a:off x="685800" y="2895600"/>
            <a:ext cx="5029200" cy="400110"/>
          </a:xfrm>
          <a:prstGeom prst="rect">
            <a:avLst/>
          </a:prstGeom>
          <a:solidFill>
            <a:srgbClr val="FF0000"/>
          </a:solidFill>
        </p:spPr>
        <p:txBody>
          <a:bodyPr wrap="square" rtlCol="0">
            <a:spAutoFit/>
          </a:bodyPr>
          <a:lstStyle/>
          <a:p>
            <a:pPr algn="ctr"/>
            <a:r>
              <a:rPr lang="en-US" sz="2000" b="1" dirty="0">
                <a:solidFill>
                  <a:srgbClr val="FFFFFF"/>
                </a:solidFill>
              </a:rPr>
              <a:t>Paul </a:t>
            </a:r>
            <a:r>
              <a:rPr lang="en-US" sz="2000" b="1" dirty="0" err="1">
                <a:solidFill>
                  <a:srgbClr val="FFFFFF"/>
                </a:solidFill>
              </a:rPr>
              <a:t>Bäumer</a:t>
            </a:r>
            <a:r>
              <a:rPr lang="en-US" sz="2000" b="1" dirty="0">
                <a:solidFill>
                  <a:srgbClr val="FFFFFF"/>
                </a:solidFill>
              </a:rPr>
              <a:t> – 19 years old</a:t>
            </a:r>
          </a:p>
        </p:txBody>
      </p:sp>
      <p:sp>
        <p:nvSpPr>
          <p:cNvPr id="9" name="TextBox 8"/>
          <p:cNvSpPr txBox="1"/>
          <p:nvPr/>
        </p:nvSpPr>
        <p:spPr>
          <a:xfrm>
            <a:off x="914400" y="3753118"/>
            <a:ext cx="6781800" cy="461665"/>
          </a:xfrm>
          <a:prstGeom prst="rect">
            <a:avLst/>
          </a:prstGeom>
          <a:solidFill>
            <a:schemeClr val="accent4">
              <a:lumMod val="50000"/>
            </a:schemeClr>
          </a:solidFill>
        </p:spPr>
        <p:txBody>
          <a:bodyPr wrap="square" rtlCol="0">
            <a:spAutoFit/>
          </a:bodyPr>
          <a:lstStyle/>
          <a:p>
            <a:pPr algn="ctr"/>
            <a:r>
              <a:rPr lang="en-US" sz="2400" dirty="0">
                <a:solidFill>
                  <a:srgbClr val="FFFFFF"/>
                </a:solidFill>
              </a:rPr>
              <a:t>Leer means to have a lustful or sly look as Leer does.</a:t>
            </a:r>
          </a:p>
        </p:txBody>
      </p:sp>
      <p:sp>
        <p:nvSpPr>
          <p:cNvPr id="10" name="TextBox 9"/>
          <p:cNvSpPr txBox="1"/>
          <p:nvPr/>
        </p:nvSpPr>
        <p:spPr>
          <a:xfrm>
            <a:off x="457200" y="4724400"/>
            <a:ext cx="8305800" cy="584775"/>
          </a:xfrm>
          <a:prstGeom prst="rect">
            <a:avLst/>
          </a:prstGeom>
          <a:solidFill>
            <a:srgbClr val="FFFF00"/>
          </a:solidFill>
        </p:spPr>
        <p:txBody>
          <a:bodyPr wrap="square" rtlCol="0">
            <a:spAutoFit/>
          </a:bodyPr>
          <a:lstStyle/>
          <a:p>
            <a:pPr algn="ctr"/>
            <a:r>
              <a:rPr lang="en-US" sz="1600" b="1" dirty="0">
                <a:solidFill>
                  <a:schemeClr val="bg1">
                    <a:lumMod val="50000"/>
                  </a:schemeClr>
                </a:solidFill>
              </a:rPr>
              <a:t>He resists in giving them the extra rations and continually makes them come back from the fighting to get their own food whereas other cooks bring it up to the men at the front</a:t>
            </a:r>
            <a:r>
              <a:rPr lang="en-US" sz="1600" b="1" dirty="0" smtClean="0">
                <a:solidFill>
                  <a:schemeClr val="bg1">
                    <a:lumMod val="50000"/>
                  </a:schemeClr>
                </a:solidFill>
              </a:rPr>
              <a:t>.</a:t>
            </a:r>
            <a:endParaRPr lang="en-US" sz="2000" b="1" dirty="0">
              <a:solidFill>
                <a:schemeClr val="bg1">
                  <a:lumMod val="50000"/>
                </a:schemeClr>
              </a:solidFill>
            </a:endParaRPr>
          </a:p>
        </p:txBody>
      </p:sp>
      <p:sp>
        <p:nvSpPr>
          <p:cNvPr id="11" name="TextBox 10"/>
          <p:cNvSpPr txBox="1"/>
          <p:nvPr/>
        </p:nvSpPr>
        <p:spPr>
          <a:xfrm>
            <a:off x="304800" y="5943600"/>
            <a:ext cx="8458200" cy="830997"/>
          </a:xfrm>
          <a:prstGeom prst="rect">
            <a:avLst/>
          </a:prstGeom>
          <a:solidFill>
            <a:srgbClr val="FF0000"/>
          </a:solidFill>
        </p:spPr>
        <p:txBody>
          <a:bodyPr wrap="square" rtlCol="0">
            <a:spAutoFit/>
          </a:bodyPr>
          <a:lstStyle/>
          <a:p>
            <a:pPr algn="ctr"/>
            <a:r>
              <a:rPr lang="en-US" sz="1600" dirty="0">
                <a:solidFill>
                  <a:srgbClr val="FFFFFF"/>
                </a:solidFill>
              </a:rPr>
              <a:t>Muller plans to keep </a:t>
            </a:r>
            <a:r>
              <a:rPr lang="en-US" sz="1600" dirty="0" err="1">
                <a:solidFill>
                  <a:srgbClr val="FFFFFF"/>
                </a:solidFill>
              </a:rPr>
              <a:t>Kemmerich’s</a:t>
            </a:r>
            <a:r>
              <a:rPr lang="en-US" sz="1600" dirty="0">
                <a:solidFill>
                  <a:srgbClr val="FFFFFF"/>
                </a:solidFill>
              </a:rPr>
              <a:t> boots for himself.  This could be considered cruel because Muller is more concentrated on the boots, but the reality of it is that they see so much death out there, and for Muller to survive, he must look out for his own needs well beyond </a:t>
            </a:r>
            <a:r>
              <a:rPr lang="en-US" sz="1600" dirty="0" err="1">
                <a:solidFill>
                  <a:srgbClr val="FFFFFF"/>
                </a:solidFill>
              </a:rPr>
              <a:t>Kemmerich’s</a:t>
            </a:r>
            <a:r>
              <a:rPr lang="en-US" sz="1600" dirty="0">
                <a:solidFill>
                  <a:srgbClr val="FFFFFF"/>
                </a:solidFill>
              </a:rPr>
              <a:t> death. </a:t>
            </a:r>
            <a:endParaRPr lang="en-US" sz="1600" b="1" dirty="0">
              <a:solidFill>
                <a:srgbClr val="FFFFFF"/>
              </a:solidFill>
            </a:endParaRPr>
          </a:p>
        </p:txBody>
      </p:sp>
      <p:pic>
        <p:nvPicPr>
          <p:cNvPr id="12" name="Picture 16" descr="http://t2.gstatic.com/images?q=tbn:ANd9GcSxmf-8W4PKDQWUZ-QeCATDAaMBqtJLBgIoUyjj3A4heAl5zvwAbnFcIV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2757">
            <a:off x="7042982" y="201583"/>
            <a:ext cx="1321334" cy="151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43312"/>
      </p:ext>
    </p:extLst>
  </p:cSld>
  <p:clrMapOvr>
    <a:masterClrMapping/>
  </p:clrMapOvr>
  <mc:AlternateContent xmlns:mc="http://schemas.openxmlformats.org/markup-compatibility/2006" xmlns:p14="http://schemas.microsoft.com/office/powerpoint/2010/main">
    <mc:Choice Requires="p14">
      <p:transition spd="slow" p14:dur="51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000000"/>
          </a:solidFill>
          <a:scene3d>
            <a:camera prst="orthographicFront"/>
            <a:lightRig rig="threePt" dir="t"/>
          </a:scene3d>
          <a:sp3d>
            <a:bevelT/>
          </a:sp3d>
        </p:spPr>
        <p:txBody>
          <a:bodyPr wrap="square" rtlCol="0">
            <a:spAutoFit/>
          </a:bodyPr>
          <a:lstStyle/>
          <a:p>
            <a:pPr algn="ctr"/>
            <a:r>
              <a:rPr lang="en-US" sz="3200" b="1" dirty="0" smtClean="0">
                <a:solidFill>
                  <a:srgbClr val="FFFF00"/>
                </a:solidFill>
              </a:rPr>
              <a:t>Chapter 11</a:t>
            </a:r>
            <a:endParaRPr lang="en-US" sz="3200" dirty="0">
              <a:solidFill>
                <a:srgbClr val="FFFF00"/>
              </a:solidFill>
            </a:endParaRPr>
          </a:p>
        </p:txBody>
      </p:sp>
      <p:sp>
        <p:nvSpPr>
          <p:cNvPr id="2" name="AutoShape 8" descr="data:image/jpeg;base64,/9j/4AAQSkZJRgABAQAAAQABAAD/2wCEAAkGBhQSERQUExQWFRQUGBkaGBcYGR0bGBwcGBsYGBwaHxgeGyYgHB0jGh4eHy8gIycpLC0sGB8xNTAqNSYrLSkBCQoKDgwOFA8PFCwcHBwsLCkpKSkpKSkpLCwsLCkpLCwsLCkpKSksKSwpKSksLCkpKSkpKSksKSwpKSwsLCkpLP/AABEIALABHgMBIgACEQEDEQH/xAAcAAACAwEBAQEAAAAAAAAAAAAFBgMEBwIBAAj/xABOEAACAgAFAQYEAwUECAIGCwABAgMRAAQSITEFBhMiQVFhBzJxgRSR8CNCobHBUmLh8RUkM1NygpLRQ7IINERzosIWJTVjZHSDw9LT4v/EABcBAQEBAQAAAAAAAAAAAAAAAAABAgP/xAAZEQEBAQEBAQAAAAAAAAAAAAAAARFBMSH/2gAMAwEAAhEDEQA/ADvS01aiP7R9fRfyx91DMrGvdxjXISKA3qzVn03vb2wt5btaqA5eJ9cxfSt8fKtncgeRobHDT0zpCxKTq1yPu7nk87+32xlpX6V0JI/G5LzHlm3N7Hb0HoBi/Mi+nPr+v4Y9Z6G59gPPnavU4E9oO0UeTieSQo0oA0w6wGOo0CBzXqwB4xpkSi6ZrIUg+wG+3uf6cb+eE/rXbhMvmGgWIlo5Aksh/wBmrG/CKu9wdyRweaONN6DIzZSCWlDTRQOwo1chDGjd0L25xmCdFXNz9cjdPE+ZhVXC6yjd7ILG2rfg0OLwwNUCrIo25Hob3539cRvkDxR/L9fqsBPh11Zpcuoc+JCVa+bGHJGBvm8ZFHL5c81+V+3kdrvBKHLKPlH5Y5OYUDUTQH8/6480l9zapsdPDHg+I+X/AAj05wFuKYcKuo+vkPvjifKhh+1s15cL7bA7/e8S5fYbUAPbb8sSSNz+vIYqqnsBQ32Fe32x80YLbjmufbHai7/XpjnvgvPPoNz+vfEEL5cA7Afr7Yr02x2rbzrj7bYtEsb4QfYt+XA+94EZ3MxxkrpeeTSzqnzE6So8MYFHdgNh5HmqwFjpsw7mOypIRLA8VbDagP6Y5zHQoZAFMVqGBACkep86r/HEPQeoMYYFMbIzIAdqAMaqGseXi2+o42JwUkdgRZPzf0OA5y2RWNSI4yo9Of5vi4WFG1YV6IT/ACvHCkng7Y78/P8AV4okimXgOBvv5H+O+LgjFc/wGKIvz3B9aIxZjUfQ+o2/wxBYMe3t6UK/LEIygBtSUPsbX/p4H2rnHYkPsfrsR9xsf4YlEg44Pp+ucVEPfVWtT/xCyv5+X0OJ1j342PveLI42xH3JX5Nr3Knj7emKORl19sevkA3kAfXzxJl3B+vmDyMWRgA6QgeEgXW+2xu/1virNkDES8XqCyeo8yPQ/r6KXbjrbQ56WRHKvDloqHIJkzAsFa8Q0r/W8OPS5Zp4o2lQwFlUsn710CRz4Re2+/sMB7B1+Jl2ddQ5W/Ft6jkHGedvc4uYlhjBHzsduQAtfbYncY0nJ9n4YmZooURn5YLZJu9zzgF2s20IAt69RAA2C+v1JH5Yik/oHTETMwCqHi2A2/dB/hgp0HpbpA+uMq0UU0QJAo3JIwI2FitPpiObq+XysqS5iQKVGyDxSEEg2EG/lya5wA678T8zKmmBVyyNY7xyC5H91d629Ax9xixB+YwZSGNpnCUgCgm2PGwXz/kMJPUO308rEZOIqindiutz9eVUHmtztzhUbvpZCz63c+Ji1liKB1G/KiDvjdej9hBGgjkZV0pGdMQF6m1g27qb+X9xUB8wSAcVKz/sj25y6S5l5X099IpW0YigKuxqo35G8OWX7RZOX5Zot62EgVvyJU/bGDZdLX3J2+1HE34ghWWyNQGoeRrcX96xMa1vSabLLKdlNM1FFFc3sK+rffGMdrI6zUlz/iDdmT1vjixxXGw4HGPuz/ZvN5xZFyqFwmkugZVHiNDYsAd/yxU6v0TMZR9OYhkjP94UDuRseDuDwTwcXEG+jdoZMtAjRzZmNi7D9lIdOlNL/wCza1PPt6+t3Oldv58lmJpIymYOYaOaUyppJZbcVoIA+YjYEYX8t1WPuO7fWpDswZQD86hSN/a9vp6Yq9RzSNKWQ2ulAAdjsqij9xiBv7F9ZBzEzBRGrkHSDYBI8R3rkgmvesaLmuqBUBNkn5VF6mNcD+p8sY12SnhGaXvn0ISCSTQpd96B54++NQ6d1XLysZEzClmJChmQkJYAASwRdX68YzVF8hGR4pPE17LsQnNAe9ctyfpi7Fmb3wMBYAlip32qxsfTVtwcX8sou2DD7bfmMATy7HHU2Yrnb+WKxzUardgD3IxXmn5LbDyB+3P38sBH+NZidJCqPPzP/CCP4n8jiM5+jS3Z8+T58nn8sc5nNauLqzuT9P8ALFaORS23kQefreAtfiGPzG/vQ/L74kjW9jweR9xiAyAk2RuR54uwMob/AB/xwFjLrSKAKFAfkNvPesVM1nER41dgrO4Cg+ezG/tRxd71aXnFSXpUUkqyOoZ0KlSRuNJaqPP7x24PmNhQEhRqvfn2JB+92KxOqWePTFFF03Ww8RrbksST9bOJ+8Nc7+mKLqAYkVBWK0TDFpZAPMYg5ZKx9GD9R74lAHqP1548Yj2/XviiQTUf6ef+OJ4yDuMUZWHqNsQR9TUNRZQfUnY+VH/vigpJBYu6YcN/39Riie0SK7ROwEyrq0je13Fivf1/jixl88ZR4VZRdHWpB22NKaJHo3HpeBnWevxZXw6Wdj+6lV8yg217G2vBCh13pkWYOYzDpbkaNbDdVVSbXVsACbsc0d/RoyvV3jjKsqsYgFBBrgAce3oPTywl9U+KAUsUyztIjuviP7MVqUW1W5IN6QNrq8Asp1/Nz57KtOxCZnXIsaeGOgZUsruWOpD8xO1faKPdq+uzv3imVxpkTSFOkAMp22I88KXX89JFmpEExhWQWWRdTsKGwqjd3+8MNvaHLCidrOiyfMgsMXMv04f6QY0DeRZrq6Pew35elj6E4gTu1fYb8FDHMO/DPJoZ5dAslSxYJu4+poij9ce9F7EZidbSGSTUB+0I0rZF3regQPYnGk/FWddGTFi/x0e1+n+Y/PDfP1aJKDOuomgotnJ9Ai238MaRjk3SdOazsRIDx5OBGI4DJHCGo7WNucatm3CyMSQLSPnb96bGZdYzYkznU5ImKr3BJJWmpUQbKwBG45PtjS5Yx3pNWe6i3O5+afk843Ga/J+WO4+p/liVjtveJelx6io8tR5r0Hn6YunJ8n08x+vXbGWmjfAZTrzNUfDBztt3h9jiz8eI2McBYDR3hFhrN/tz8pUDjzv1x78Esq6/iCbX/wBXFgD/AHh9QcdfHWJvw8LFyQZmFFVA27/ewAeNt8Amp8JJmy6TpKDrWNtJik5kjWWrRXBq6vz9sMHwN6ekiZwSQQzU0W0oB4WY0A0bc17YfOhLL+AywXuza5bnV5ZWLnn+WEr4FTAJnrbT4kOxr/w5ziDNO1XTe4zskWhUKaQVQ6lvQpJBobG74FXgUq3hl+IIDdTzBR+8HhOqwf8Aw02sbbHb7YBZKAt+vp54DvpWbmEqJFK6F2VBTEC2IG4B4vGkxdO6xBnRklzEUkjRvIhatJCEqRqMeoNsaHHvir2lyUcXTekztCikNBrkAGpgDOxB21HYA74aYs/Dm+uwvEFkjOUm+cELy7g6WUn5XU8eeIEuX4nZyORo54Yi8blWUhuVvb5yPmHIxxn/AInLLs+Xo7bpIRxe4AA9f8cA+u5K85mQoA/1mZdIGwpmIrbj0GA+ey5VuOb+nli4pvj7ewIKGXdgfWVhzW3OO4viBACScrIb4H4h9v5/zwksLrEiZfbDA7J8SIQbOTY/Wdr/AIjHp+JcG1ZI+X/jH1vnThI/DH+ePI4LJ5/LDDWgr8UYNryN/WY+XH7mOh8Uob/+z1+8vv8A+7wix5U+n6/LFpOmORekk+W3/bDA6x/FeOr/ANHx1df7U3+Xd/q8W8p8Tor36eh44cf/ANWEOLpFkDiQiyt8Vz/ng907swfPAOUfxIh03+Bi+msE+n+7xbynb9GIIyUVe7C/y7r0wCy/ZsFSNvK6Pt7isGMn0CrIvnEBFe3Kn/2OKx/eFev+7GOz23B4ykP3I/8A4fxxWj6MN7Gw3P8AniI9Moml8v8ALAWD25AO+UhHqb//AMfq8Cs78RWiYMMlBqXhlO49wdG3+OJsx04aNRHHN7AfY/bCtmI1ldlDatPIBvkX/wBsA25rtTn50XuAgMpjpa+UOjsSTYvZfM+XB4xNmOiyxRATSd5Lalm2oa9DaVoAADbyHn64J9nOnlAmoniM+4/ZTCgK9+edz9rXWULa7OqnTf12TbYVtxgFjq/SIEyfUJNAMrTquqrYASKRvXhG/wB/vgX0zoUh/wBGSmtEcUinejby5krt54c+uRD8JOtWDmAT7G1PHnxj7M9O7uDIgUFASwB6pK58xt4jioD9Xo0P+H282xZ0g5sltwMhJfv+0i5H/fHvWYhWwr5dwPUtiSTKDvnJJ/8AUnBINHeWE8+XBxFXvifBaZP/APOx399sGezeVWOJVVQP27E15kxk2ffgYEfE6ICGBuazaMbJ/dUnYk7ceXv64K9n9RDnV/7ZKDQB+UMpF/UYqM+6tBWa6lZq4Tt5nV3I++xONDnmPeUFP+yiO9D96b3v7VjPeuRkZvqBbf8AZAAn/jyw8gB5V/njR8zERKef9lEPyabGozX5f6BEGKgnlm/gF8sFdamUoX06a20k8EHyXy2/MYi7H5ENTG/mfj2C4Y/9Eyd9sPC4OpqAJobWeecZbN/wY6WrxT99UvyVqXgBpANvsCPt6Yk+NnSYU6ezJEisssNEDcau8sffBH4S5YoMwDzUf/7mK/x2NdNb3mh/lKcAT6Z2dg/BZVmVixiyxJEkg3KRLezgcbYV/hP0wCbqscajSmYKKC7ClBnVRYBJoVufTD/0NbyOU2P+yyux2Owi8vXCh8Ga77q3vm//AJpsQZ58QMpo6s50KuqFHoMX+ZK3LAWePyGFzpyeFDTeLbw+lWTvQrD326y2rrDLRJGUi2H/AAjAno/SW/DxsE1alH5FR/Pf+OJobe2HZsnomVRm1SvLlRGSCoQShlC6VYg1ZtqJOo4p9kuyOYyfWocvmZVmrLSFdLPpUFStC1B/d9KqsMHbHr2XbKZGATxGZMxkdcQdS66DTWoJIo83ipm+32SPXVmEpeNcu8ZZY3NPZ2rTfHnVYqF/NdGX8dmhpofjJQKs14b+vJwq9rOnSAwx90FdhK96rbTQJQnZaUKeNySdzxjTBEDmZHYae9zLTKH8LFJYlKGj9a+oIwW7V9mI830yORI1adQNDAIWbXqj06mYAKSwNk0NN+WA/PjZuVkC6iUTcDbbUKwzdmsj3sFtuSzAX5AUOfS9/vhYzkJidkYDUp0sNtiuxGxrnzHOHLs51FIsoAdOoM/LUfmO9Ffb1/LFqpH7O1W3I9P44rjozWE7n+0TIGsm6rwnYVv8oHJvDrnSsKxNMyxiQN82m1KhTTUTvpZWB3BDCicUYs2sjokQVnlYKitKFYknYUqtX/NXvXGJoBZPoR5Yb39R9q/W+LXUs3FkyvepJT3WkCjVXvqHlWGhcmgLRT6VdGbUjkUQrMuoWN1OmwSODgN2l7KNnMxlctl1C94zamsFFA0liFvyUXQq9IHOAB5LtrkxPrOWcbae8BBcCq+Xiva8PXZnOQ5tGkhD6EbTbKFskWeCeARz64zSXsHmoJpYXy7OUdbZCvyjfbf95SOcaR8HMg6wzwSRlZVk7wq23hZECnm9yCMMDIMhXyi/rxieNNMqx92d1Zu8tdIogaSt2Cb2P14wVh0HYMt/8QxYAXUAulnI2AIJoEWeeASL+owA78B+f0xDNlBdeZ2/XlgvJMApNgEeRqwfTA8K5jVgQfcxhuHbzo+W3tijGWzPUCpH7aRAzEHQm/dG2s6fLa7HlgUnauYys8rNJaOooqlFgSrEqm4Vjqqt6q6xvnS+x2VMKroI1B2IV2UftSxJ0g0L9sDU+DuQ1A6GKi/ATe5IIJetRoAiieDgifs5+0hhY6rMcVng2YnF/Tcmvpj7PzLbr4rUxkkgjlUrehe4PGLWRyqwytCthEZFUHyHdykDV5/z4xJ1OHwKK/sD8lXAQZLKKUzTSsSn4i6HAARCQB72bPvjjqsX+t6Q3gjywKx34Q3eooYD102v0NeeLfdA5fNgix3j7f8AKmPOtdOUzOdAowAGvDxMpG439fywC7m9z6ihW23J3xzLlmfPZQaiI38LgEjUoDvpNbkWt+mwvEj5NYY44k+WNFVb32U0MX1gJzORIFAayfshH/zYCP4nZIDJg6iD3oo6mO5SQXyd8F+zWSiOUy3hLXHG1sSSWZAxYkmySSSSfXEPb2MNlksWBNGf/Nzi52XfVksoR5xQn84gcWehGy/TxL2glB2jiGrTezEJDSkefiOqjfyX5bNvWehQSAOVFkjdQvFHz03X3wpZnLEdaYlfDJmohZ4P7Fm/phz6hKY41QQyELpAI7ujS1/vAf4Ys6zWF9iYFTLmZiBGkkimgWYk6KAVRqbbc0NgLOHVMqskkcY3eQF0rgqFDA7GyCCDfviP4VdLifK/hMzDJHPBL3zBwVLB6CsLAtfDpI9gfPav1QHI9RaTvc0jZmMJGYo4nUFGdRHTxhCoCIAq0w8z5nDbvOdum6MikQCX8Rxqcpp7sDyCm/n9uMJPbH4rZjqcXcPDFHGXVvBqLWuoAai1fvemDXano00Gdy8+eeNvxLCm2XQw0kll8SqLYAlWO3lQwK7QQ5g538JLEkHjCh3RtC6vlfUmxUkfNRGx9DQNvbvrXWcimXVJI1jMMQOhIyVeJIw4LMtVr+WuR9Mc/D3pc2Y6XmpIs00WYL5hn7o6WLlVZNbAXudXF0GOnSdWKfa3s31DNzGCWZsxOsa/sgoEcd93cveWEVGIIUnxmjtzhg7J5/OZHLdy0GTikgUoXmndO8CM7A6ljMY+c1qayN/PADe0fSI8tmY5ocwZ5DllSUyHUPCoRXsHUGbQSRvubsWAaHZDq8YyOYEh/aHuND923dxoE/eYgAcSC7P5Dbvo/XM3PHmJI8rl1ihD1JGCfHEBKqK1kOuxYrYXxHfcAvk3YSExmXKRQs2ZWPWJXk7vu9FXHpNg7g8rYLWd8QZL0KTLnqkBSMvJ3veFpX7tCxIkUliKVef3d9QrBLrXYbN5jPHNpHFPHOwaQwWUQnTq8MmlydJ1g1Rs8cY13onRkyUaRRRtRcFythUBB3DE2wDADTqYgHagAMEMqWXSndonifUI2BAS3MZ3UbtXAGxJ3xUKHV+ykUWiSWf/AGbBY5H5+XQsRAFb+IihtQwZ7JTf6vHlyU1RVqoo6OhL8FHarFfNR9vPBnN9JhnK97GshQ2uobg0Rt9QTtwcCMp2zypmmhR7GXpSFjage8WLSraQp8bAbH+RwGe/EfsPJmOpf6vlY5GkTvC41qrMrlWRm192Do0Emg3ivzGLfZf4MMBefkUrV93G25Y2TqYrQAvhRyeRW7X2qyvUe/SXKHLJCqEOXsyrr062CkiNiFUabNXd7ViJhIcnmmlnlZ8vrBI0xnUoLkqUArZ1VfK0BresNUvdquwKNIEyMJDRmNDT7af2sjgg7Ak6ACx3IrYYtdO+F0DAZiXMyyR7soFJ4bYrqPNkVsNJv+B+ftMqZicd4pJjCIArMO9Qzro1D97X5UdrO3BX+pZiY5SOIPDDDGmWlkt3TwFpUKllNqvhR68O/hBOAOS9Gh/FSOGMcbLC27MBqV3d6JNWQguuAR67i+pZWOfM5WBTJEzDMaJaoMsmk0CSCWERNVdEjkAjB7pZy2aiVo5yyBmlNMQyAlSFbULQDSGra6BG2+DUCV3elFkRj4XHKDQQWYsSSSRp28iAcEKXUxmDFH3OVZnuRWlVkCao2KBpAxBVWVLLCwLG55xJ2Q7Ho6jNSZhpJpS1tBMREACwCDTWrTfO26igK3YM/nkpEzPhMszRKA3OoMqFqP7y1tfLj7WunyxqqiNtdsyk7glo6jYm/Sq/LFC31nP/AIMSExTSBHrwqSSGXWrWeQLokXuDgvl+zRcJI7yLJ8xCyOijcsEpa2+UH1rjBDtJ1YZbKzSkFtKkKoF6mbwote7ED74y1/jH1LVX4CNeN3EigbXySMRR7tVnfwcqxO5/bECOR7bZiqsWbcnSxs7cEfTArqXacwzohMTjUQDExPiVqKsDwNVgHzq6Awv9pe1+fzpy85ySquWLPq+dGooxsn90Bdx9ca30Hs8sUemREltUpzGgsUTWwuhtz9sBa7KNeTyx/wDuYv8AyL/XFsdQUB2LDSrVfodvP6nHQcRAA6EQUFA2AAHFbDjyGBknSXksjRTHUF3Cgnc7VfzeLjz9d8VAnq/UoVlzDu5IHdEgMNIAOhjdVe3meD71i8U1xQlDrE1MG9iA116ad/LjH3UOz0c7KHRZHGku73RKNqCmMGm+p8q5xCGlgzscKjVGUd12VQosnQFWiAPlBojdfPkPMrNa5pKAMrtp1HSTaKAQD66T+WKvbnqbxQ5iaJgHTLsUsKaPeRmqIPoTX19BVde0aTwINId2zIhKeh3umI8RWibHGxNDGffEjOZmB5suc73rOiOyEAaUVrVQ53L7q+1EgE+eAesiHzUcTE6BLGratNFQ3mQCARZ3Gx87NUWlOieKBi1mG65FlgBx+fN84VuwOXkXJMZGLacuAl1suliAGAGri7PrVmrw+av44QB+2WSMuUkAPyhn/wClH2/PHvZDLL/o/Jigf2EXl/cHni11aQGGUc+B7HnWg4j7Kt/qOV/9xH/5RihR6vEo6pAQT/63EKJPPcSnbc7URhx6ofD/AMw/kcK3aLK1nss//wCNhP1uEphn6qfCPqP5HGp1mhHZqeKRTIjKxlYsSrah5L4T6AKF222x51br65djGys4dQ4GqNQDZUUXkXbUovY0SObrHHZ/pMOViCRm+bd6LGzZJahdnzxR632KXOTwTd53fdElnDO8h5AjSN9UKJ5m1P03JPKOiXMdl1z0iHMRq+WVH7pxI2s/iEAe0AA00aF7isD/AMVMvSIZZJHDxRMJWRC7BYkkUsGSWPTYAYliws1RPDv03KCONItRcIKXwhaA4GlQAKA9MI+bKjonU99hNnkB9A2Yddv+rFRU6FJPlctPncxA8sjIZpP3L8JcjxSE0i/sxa/KiaRubKdL6xmsxIYpOkwpmAodmlljZApJVSSqPIx8NVt8vI2x38S+oRx5HNRhlGqEhBqq7DCl332F0Me9n+sBuoZuSPVMvcQorRDWCyyZhigdfBY1D5mFXucQXIezkuWTMO0kVSOshjhjKR2RoewzNu3hGoEbLVC8EOzDNDk4456Q5dNBZiACkbMiOWJ2BRVayfPEealz0rRg5fLx5fWhl76UvLpVgxpEQxhttrdheIOg9ni0c4zkcUobOTTwhj3g0ufAdLLsQCQBRryrFEz9dXNr/qRWZVcCRxqCVuRokK6H8QAOkmgcXsihUs8zqNlGm+ACxBJvz1ce35LPXsw82YP4aWUPEFWJY5QItakMwaP5WHKm7FKeN6YO0vTmnhoUPGjHcfKrBiL+w2wHHazqZjg0qmvvhIpolTQjZqDLuGbZQRwTftiaE91Dlwq9xGiqGSxUahNlJ48Owv1xWzHaCLVBGHLGRBIuhS5K7J4QAT8zA6iAtWb5xSzMizRyzCW9RMMeqykREsUWrujsZBKSxLAkEBbAGIKvxJ6nLoy8eUKd7I+zMUKDwGtQcMGUg3sP7NEWLmymVnkJWV4YVkYGYRhXDsyuxCFw1+DQSSDdbBaOpf6RmunBhC4muRoVObZWMbSxxwgIMx+6RIrDTZF6t6NDQk6QqMXA1PtQJIUBQVUAbhTp8JYCyOcUIvRelZgZhZyGCplwrGQEaJQWZyqLuwYm9Q1CrXyFS5jL5Rci0chmgSag8kwDM9i00EFgBqA0lRQ0gAYLdS7W/h8zl8u0AiaZ11vdxDWH4YCtQkAB1BTvdb3hlmgEgpr23vbnnjj8xzioF9mYhEDGocBQF1uhUtpFXZHjBrVY28RHlgn1WcJEztN3Kp4i501QvY6gdj7UdtjjnPQMY3ERHeaTo13p1BfDqI8VXRNb7Y4yPT3VU7xwZKGsqCAW2vTqY6R6e2AqTdCXNFGzLCVoX7yLQGjC2BVjvDqO2oE+dbepbqEKspLBSRQGoAi2Za2O3NYsIo++KvV5QkLO3yx05+kbBz/AYBd7X9R7yWPKpvREsh3tdBQouw/eLar9E99pW6YGA4O241e3v7j+GFro+fMrzZh7LSNXJ4Gw/hi4eqID5/ck+vtiKH9t+z7GAhFe6biiPECN/UY0Homc73LwyXuUF+W4Gltht8wPGMx611FJRRb8v5X9cOXw3z3eZEJq1NA7xmwAQAxKbf8AAV388A0ywhqsnbfZiP5EX98Uel5GWIzB5TIrys8dklkRgvgJPIDXXscXZcyq1qYLfFmsDM32nyqC2zEQ8/mBP5CzioIsdYKmt+b9PPg84CzyJliZDFGJNLaBF4pJB4SQFKigGrbfgfTCR1z4qRiR5cozzLGFtTaJ4m02Bptj9fWxdEYpwfFDNTvpbKbWNgH1CrNlgw9QKoXvx5AydnOgxxLESrQssjv3TvqYlmAEhYUBajV3deE+m9oXxdiy5k1ohLnvLl3p3JXw3wQiAqKHFbmsaFleyLZqErmBpjdu8SncNbWSxQaALB/ft9yGuhij2v7GxSrGTMSsUiKVCXVbaSy2E2NeIUMBa+FTLJ05T5H9mTxehQp2+5H/AH5w19Qzohhdzv3aE19BQH57YVsn00pBKctJJHGtyI1eBteouNBA1KCALoHx7Hw6irdY+IAky6ZVqilly8J7xn1L+6dyANJYAncCrHreAcs91rV4FBDur/syQpNLVC7V7LAbH1NiqwLy/aSTJiOJgU8I0IfGmkHSFF+JaA4DHywMi60JJ44JIzcsoRGIDK6nSbB3FVf0q8Fe1/TJPAkJTTSDu3sqVUng0WDHYctiip1HrXeyZHMSoUIzNyBbZUVNaK5oWAaHP9r2w7Z+ZXjDIyspYbg2OD54xzr8GZiUModKocgrtvQccj2NH2wtR9t5EFPqV/NkJUmrFGiP198NTBhfjc5aOsvHHS6WZi0n3CAp+WrDN0j4pZcsvfZ9QCbKLk3QbDgtrkO522xh8+SeM6ZEZCOQylSPsRhl+GvQkzfUsvDIoeOy7gnYqis1Gj5kAV74zjWv0X2a7QwZoM0EqyhRvp1GjVgEEbGgdsLuagefpmcTLKC7Z6bvFIYkXmg7GgTuE0sQDxfmMS//AEg1Z6Lp8EawQAOp7sBTQWjpAFLzXrh06T0eLKwrDCuiNOBybO5JJ3LE7knck4DI/iF8NMzmJDnM3m4SqqFKxRMpq6ARSxBJYjlv5YDdg+0HVP8ASUGW793iVgGjOjQIUBs8eHwjaq3rGv8AbfPwxZSXv1MgZaVBWpmJCqqk/vFytfn5YDdkey8MUIdoFWZkqUs1suoWy95tpXc7AXXN4aC/almlyZ7vcmSHgg7d6lmwSCKv7YK5fNpBl4mmZY6RASxrxaRtvydjtzhQk7ZSRtF3eWZMqy60EUQZ5FMiIh3KRxCQnZfE9OvBJAj6Z2czE0TifNSKHn1ERtvTUdHfldb6QTECgUV5HEHcfUctlRIRmI1DSFtZdbCuwIo8BQoGn13O/OJ3mEgaVWsPKqQudR0a2WEsob95jbBq4KVsMC+jdioYspFLClssyTG7Zm0h4wKo3oDkrtsbOCnX6zXcZV51jlaVZKdzHI0SSGggo6nYAbH0Jq8UFMv0JYpIO5hVQveFnJo0Spo3byE/3j5cjYEP1fsnIsLLJmoUyXfSTzhkZW0ST9+VEgfw18obne9jifq3aj8K2mUzRBdgXWNg/ABRzJbWSBZ333rCX8Xu3AfLfg0DAlo2drXxadblaB/td2b9ftgHbpHWenzQ5iVJYTlhepD4QFVVBuIgUp0al231H1wV6f2kizE0ZgmEsU0UhGkbBomjuzyrVIPCa4vH5TjA59sbX/6P8/7HNoRZRo3Xj99WU0TxekDyxUawz7Udwfy/LFTNZNXOoM4ZQa0yul+e4VqO/mQcRdY6sYYmYZaaRuERFVizHgeFjpF8saAxW7Pfifw6HORDvzZYRaQg32UftTe3J9TgKPQuzOaovnc5LI5YlY4nKRKv7qFlVGf3Jr7+bPl4QihVFACgMdfhxzx7Y9EBwHYH2wM6+ySwZiEnbum1VyLsee2CkaHzwg9M6YM3PPnGJUkpQBtSqIunY/3i1/TgeYc5HpaiM0QPIbC74Jq8Dn6XKLKkEbnjST/D+vnhgzndiwQPy9PpgWXjAbTIVIvhmF7+9/o4ilfNmVGAZFHB3IPntQ/pg58KZm/H5vUta40fbiwdO1D3xZlj7wD9rG7HkPsR7ahWL3ZTL9zmh4RcoKGmsWLcVz5J64B/IxRzfR4pBvFEx9WQHF7HhxULKdl2hzEckAy6JdSosSx2g3BBAYlgd9yPtvhhMZAIBrbYDavyGOscys37te9/4YDysRsD9sRKz7krvxtx7Hc+hwP6jlc02gwyIm/7QPqII24rcHne/wA8AQaRRZYivO/Me9isYL1L4Z5x+oBO5aXLgxKZkoK0ShVsMSaOkUQLIPrYvchl3VbZix2uydI9duW+hq/a9kXqcGekdjm5e4i1ARx5T5pSfIvRdT/d+ovzIJPVpx0zMRDLTvGgJLof2yhlNKQrVzuDZsaSR6YIduu2JL5adJBYjIPhcRy7jxRmiBvezEGiDe+HSfsUudykYLmDMI4lDBF/2i69JZSDqQA1XmBfmbybttnp4s46TxKNcEayQqNEZYQ6Q6qLA0sAy6drQYDR+xfahcxEX5snUreXAqvTFXtN8PcnJ+1jAiJbdatNwSaXUNJscA1udsJXw/zBg2lVkEhGgurKG1cUSuk2PQ72MO/WOrDQF+amG4+jY1PPrNaIWJFAgH1ZdQH/AC6h/MYX8912HLZzLQvHlhLmNg6eGYEg7mIRkhGIq+88+DWDGXzFi9JA96H15OBubzsks7Q5RUSSPT3uZKIxUuAVjQkUZCh1EnUFUjwsWoc20UPZzus+M25CxxrK5ZioAFLZ5sAAbkgcjEvXPiVDFkfxmXBzEXfd1YteNWpgCtsBXlz67YE9nclMzSxpNU8bPHPnpAZZGUSNpijV6RW0hWfYqNSbEnwhpPh9loumR/inWEmdT32gs8iEHQgQHwluSPUEnffFEfUesZnNZvKgqzq8p/DyNGIl1qjFiB3hV1VTqVrJu61Vg51nqeZghz8EiqaybTRPHWyiMxuGDNuwcD5bBBB2usMnW+gNLPkniKoMpJI1NqIIaNowFAI4JHmBWIO1HZmTMd8YylyZOXLgMzL4pGDaiQDsKGAodsur9zLkjoZV75RzS6VaNiCBY8hv5Vhh6Nk8u0YaK2VyHGpmO9Vwx2+nH8MIPbY51MymYniD5SB7RCbj86dwlsTdUDQvy5xzmfjUXnWPLwRuGoapGaPfz5BIA9a9aB84NIzGVqVX20BdNDajYo16Vt/nt11Lp8c6aJRa2p5KkFWVlIYEEEMAecK+Q7a951CKB6AdXSlbw6wqyGwTuaoA/wB6uThvWHam3A/W+KIOqG4mULditxYAPqtHUPat8IvaT4Nx53u2EvcMoJb9kpLMwUEsQV3pRsBzZ5Jxot49BxUYfnv/AEeJl3hzMcns6un8V1+WNC7Jdi4Ol6z3xaTMd2GaUoupkDWEFDYk3W54wy5rpEMht40YnzKgn88IHTPhxJNnZJs4tZaJicpB3pfRTgqasqopQStkEtuKFYDQ9WOxIPXfFIdOa77+Ui7o91X0P7IH+OLsUYXj/HAdhsdA440YizmcSKNpHOlEFsaJoD2G5wATtt1cRRxoCRJJJHpAseESIGJII23qvO+CLoZ2XVo8vGh+bSt36gf98KnaDtGubz8MkTExaU02K2DxtdE2pJ9dzp45w4ZNxz6/yH+OIqh1c81/hfnfthQnkYauQa9tx9vrhs6q1j9evqPpgB1GAHjnYWa2sj+mIoYOoE8H89zX6/nj7r+dYQDSStMr6vOhfne31xZjygc+RA9vK+AP154lz+VZlrUw8jRPrvtx71R5wG0qdsfMcUei5nvMvE93qRbPvVH+N4uNzisoMxAG51Kw4ZTR/wCxHsbGF7NdnJfxqZiKUAFNEpNd5W9EAJoahXzDy5wy92cQSIfTARpkqILSSuV9W0j7qgVT9CDicv54qZpmCk0QBySaAHmSTx9cDcwJ96V7PBG4xQcKgitiDyDhQbooyswfMTSzpJLohV2BKIUs29a300aF78mzuJjm8wSQVdQLHBG1VdkeuEvt51+aLM5cXqWGOWTcahqNKl7+ZWif7Ltsd8BpDZaJd42RCaNmUknY+pP5YSvil2LzOehjaAQStHq18CVwNWlVcqLA1N4b3Le2POwEk02UKZiHMIG71mzDBfGXJbVGWt1IBsELp8J88HsxFLmpUyqNJBl40WSZyCkrhr0RoaBF0S7LwTQo4ordsI//AKuljLMoKABGFlSa0AX+8poUPTGM57tQbI8S0xAYEmxzRU7efI9PfH6VynTEWNVUbACid2O3JY7knzPnjKPiR8JVdlnyQSPWxEkZ8KXv4l2peKK8eY88WxD9kMs70JDpsjwj0NbE+Qry5OK/w/zBky5lchnfM5m6FAVNIoH/AEgYpRdrIY2GoghaLMSNr4/yGEDsz8VvwsDxJGZGEk7IDt88jMCfMDfcCz9Mco3Wmdh+qPJkIZa7ySXvpHC187yuwBPCgbjf0GJ+hdk2/DQJnSsskMjSUCSmo2FuwNelTQBFXvvthX+E3Z3K/hY5S3fTISLYV3bEKzIFvkX83n5VjRowo4Jr6kj+eNImZMeqNsRFj5Hf3xIG2359sB88asCrAMp2IIsEehB5xnXW/gxHNnTmoZEgHhqJYqXUoAvZhuTd0P440YHHV4IzRvhzmYu5eLumkhnEthiCygCk3AHJbz2Fc4bcj1XMnaXKsh9VYMvlt5EfXcfxOGC8L2c7e5GKRo5cwsbKaOtXUfZiuk/UE4oLxT6gLUi/Iggj6gjEofAGXt/09Y2k/FwMqi6R1Zj7BQbJwB7C9oM51DMyZhpFjyalhHANBZvIWa1UOSbFnYbA4B+1YilUGib2Njke2JlXHmA57zfHYGPuceaPpgO8AO3WYVMlMG3Mg0KBySf8AT9sHlSsZl8SuoGSeFVJURvIoYeZ7qTURsaINAEjybEUm9n8vWhiSG0JquwSauyT9fP+1h+in0p6mtvvvhO7J5EltTjwKtbgVsK3G5G3l64ZWzMJAX9oONxRHpuCf64ivOqZsBfL0+/+d4W+oSmzVc/9rxe6nm0sAPqBHy0R6fUeeA8km7XsQPMc7jy/XGAk6fnivIvc+e/OLEXWDe6gk1+ucDMtMob1s4lcqWsE2N9/rdWMUap8MZ3bI05vRI6rtXhGk19iSN/TDbWEf4ZddWRJctXihYkMLplc878ENY9KA98PGKy+xBILP+Nf0xNWOJK2wAHrvTpMwndvl4pY7BppDYrzrQAT7HbFHLSTppy0bRQ1sC6F68wFGoKRV0D/AIYaycQTZZWIJVSRuCQCduOcBTy2QnDqzZksATqTuowrAg+YGoEHe7PHGCLR47XHWAEDoBFFZWBH91ePTyP3BB/jdyWIN4T4WqwR5e49R6/02xcxxLFqH8j5g+oxRS6YrogjkolAAHGwYDa6s0fMj32vFLtEp7kBa+cHf3Dn+eC4hO1myPasK2e6qWhfvSu07BdIPyjUADV2wNgnbj1vFZfmLIdfnhlM0c0iSsbZgxtvM6v7X0OLWXy5e3Lgs1kgc2Tdm/fGj5b4EwTszwdQUxMdUQCB20HjURIPPawN68jsKec+Bc0UqqmbhYN/auN+SCQlkMBzs1+3rltZ7CdpxkI2i/DrJrcs0jHxXSgAADgEHb35xpadu8iJoYmkMckwBUeIINtrY+GydhV8+4wpp8JgsiiPNHwldRki1aiK40uKF1yPLnAfrPZoiRcs7LJ3MoTWV0nRV+EF+QTpBv0PljI2XKNqt1a14U3z7/r0xL3vl+jhU7HwtDAImdmKM4YMbKnV8n0UUvP7vvsfbMcDbUbH2F2foBgL4fEgfA6WU/u3+f8ATHB6iR5EV/HFBe8R5gEqQNN1tqFrfuL3HtYxQXqHHocTjNgnFQoH4XrPOZs9MJq+WKKMQx1zRolj+d+pODMvw/6c/OTgB9VQIfzWsGhPj1ZcAN6R2SyuVcvBFoYgi9TttsTQZiBdDjBjViuMx7YlWUHAd1j1BjhJgbA5HI/Xlj0PiKD9su0D5PL98iB/EgIN7BmAJ2I4B4sYzbqULSTAsWLMZG03a2+9gH5TtVjfc++Gz4m9WRsrLCrKXUoZBe6WyFb9LG+/lXrgEhMk5O/p7gWfeufbEWOcodMLxqviY1wOL8WKWan0lj5cfl/icHX6GRRRtWkcEUfLmh6ULJwu57LupKONPB38IBNnniht+WAHZ2VdZIuqB3v1/wAMVcwtjSLv636H7/444zezuTRq6o2Nh5bb3fP+GBsk5SyCfYV/n+rxRPqIk9KuyR9bN74uBbF2eb8r39+ecAIup0SCBe5ut7o/bEkXVGJOwA3+/p+vpio0T4Uu3+kZBZr8O5r/APVjr+Z/jjX8fmiDr0mWlaaORo5ljKgjcc2LWiCDQJBv1x+jOj5gyQRO27PGjE+pZQT/ABwFvTjh497xy2aFsACxXTYH97z32rz+xx9l59YsAgAkURvYNev1wR8RjyseyJe10Tdev64x4LFA71yeMB6px80oFXtZr748ml0qTV0LocnFfp/VUmJC3agEg15/fAWjJjxZufbHenEb5NSb3B9iR6D19AMUL/bLtYMnl3lFNQO1+ZBC/wDxVjIF+JPcZaFAuoqqhgeGeTVM7X/aDPRH98emNx6n2by+YjaOZC6NVgu+9bjhsKPab4ZdP0Bly6qdVeFnA8QN+HXXkPywqPeyvQ+n9MKRKyvmmXd68Zseg2QEA0CbIHJwx5rpSTMHLtfIBohfKgOR5+f7x9cC5ei5WpDHKkGttTPE6B65amN6S29sOL234uQdURRYK90o8IMg1NXJa2s/fc4w0li6VDFMJdIEugrrAVdQbTd1ux8Iq7r74i6pkctKsiyRK4krUSdzXHivUBY4H5Y+zfWoCR+0QVwbG4NW3sV8vU1iODO5Vyr94lalADN8u7A2NQ9Bub5wEeR6HHE2pWkC6SApOyjbzIsnYAE+Xri2cwi2wJJO3HA3PG3Pv6YW+p/EfIxMVaTYAAadRk16iCGjoUoUXqNXYq7xwnxByMxVI3a+9SIMY9KSF20WrsaIDeInYhWGxrAMmWl7xiR4RdWDya9K/jidoz/XccYyzqXxpgiLRwxTlh4TJqioEEg6F0upHox59MWuynZts0xzc82fhViHAkzS3Le5BiRFKoQB5rtVCsVGliP0IP8ATHsat/Z49xiRczFsdS8b0w32G1A835Y8nlj83FcDxD1PPtVb4CORmHIr749SdqPH5n9c4r5jOIEY6l1CttYO1Kf+be/y9sfQusgUkroNb2dRNb37X5+gFYKnjzJoHmwLq9jX6+mLcct8C/5YpvIgqmAAYA+Lypbonmt8SZOS5DRGgehBv13BrAX1G4J54x9nM4kMbSSEKqiyT+QH3ND749Qg7+3rhP8AiFn4JCmWnm0RhDLIEapCQ0axrWhrB1O1AWdF8DAZj1jPd5mc02xdsxG2va1KxxtYPpe1b8DDb2adtHiWmNEmtj9PWv64Wen9LyjNLokkMjLE665o1Ad3MRVxo/cAWRgGNLYNc4do1hEMq5edHpV7su6ob3VwwbSRuAR7NteCp265DvZ4ocE/cfxxUz/aTLkH9oKLeIEHiueMCciirmYROYzHJDKyqzAKDTKobUQAS4FWaOIerZPppM5LqrlajCSeFXGXLG6JWu9FXbLbACjgK+alykusiZIjuQQa/wDhatquvrgNn+zEo1LEyTAL+6wuhuTp58/Lm8d9W6R09YZJ4n73u5609/WqMyaNAAGtaRlfXRGx8VnSPZIemn8VoYXHJOqkzktpjUCF4101KJGvVv4B6DckKE8ZVyGFMPUUfyOPVJ2u9/198Gu0HSxFPMIZsvJCO9kjKzo57tWpVNtvJpIIXcmjV1hcfOKb+3nzijnNSCm/4Tj9Y9FbRl8up57qMfkijH5HnzoJ4ocEWd/ubr9bY/S/ws7Q/iulwyM1tEWjYk2f2ZpbO1nu9JJ98ENUsiV8ygyeEMCASd9gfMjf1ws9I7aiek1RpNpa4nLLIpX/AHkdeAAeIm+CCNjsS690CPMLFY06WUiWM6ZECnUulgL0lgAQCNmO43wgdtenZTp3UIeoAPqlaUOok0q0ujUG8ewBVmvxVeiq3OIGjtn1OLu8145IpYYf9ooJCCVgFdStnVd+EV71scFc1lsz3Uf4eZNSiiZQWDihRJqw13xXOMHzvauSRoElErIjKY55HMg7mR9SLmIwSkjA8g0fAB5XjaeldWjy2TYjvnEXgQTECWRgCQgDBfEaoAAigK2wVy2f6nESWykM23MM+gmv7sgxRh6jMkvetl3y3i+VyCpsWQHXY+ex4oHBTo/xEyOZleFJ1EiVYcFNydNDWFs6tq+mD0kCTJRp0cAgg7Ecggj8wRggS/bjLqacTJ/eMTFf+pQRjqHt7kGKqM1FqYgAElTbGgNwK32x90/o0mXkPdyaom5RiQR7ggVf5X/IuYFb5lVvqAf5jFgmIwD7QOe5APIcA1/wt/PBzALtav7Jau9Y4+j41xl//9k="/>
          <p:cNvSpPr>
            <a:spLocks noChangeAspect="1" noChangeArrowheads="1"/>
          </p:cNvSpPr>
          <p:nvPr/>
        </p:nvSpPr>
        <p:spPr bwMode="auto">
          <a:xfrm>
            <a:off x="63500" y="-812800"/>
            <a:ext cx="272415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56573026"/>
              </p:ext>
            </p:extLst>
          </p:nvPr>
        </p:nvGraphicFramePr>
        <p:xfrm>
          <a:off x="681202" y="1752600"/>
          <a:ext cx="8132379" cy="4358640"/>
        </p:xfrm>
        <a:graphic>
          <a:graphicData uri="http://schemas.openxmlformats.org/drawingml/2006/table">
            <a:tbl>
              <a:tblPr firstRow="1" firstCol="1" bandRow="1">
                <a:tableStyleId>{5C22544A-7EE6-4342-B048-85BDC9FD1C3A}</a:tableStyleId>
              </a:tblPr>
              <a:tblGrid>
                <a:gridCol w="6710198"/>
                <a:gridCol w="1422181"/>
              </a:tblGrid>
              <a:tr h="533400">
                <a:tc>
                  <a:txBody>
                    <a:bodyPr/>
                    <a:lstStyle/>
                    <a:p>
                      <a:pPr marL="0" marR="0" algn="ctr">
                        <a:lnSpc>
                          <a:spcPct val="115000"/>
                        </a:lnSpc>
                        <a:spcBef>
                          <a:spcPts val="0"/>
                        </a:spcBef>
                        <a:spcAft>
                          <a:spcPts val="0"/>
                        </a:spcAft>
                      </a:pPr>
                      <a:r>
                        <a:rPr lang="en-US" sz="2000" dirty="0">
                          <a:solidFill>
                            <a:srgbClr val="000000"/>
                          </a:solidFill>
                          <a:effectLst/>
                        </a:rPr>
                        <a:t>Quote </a:t>
                      </a:r>
                      <a:endParaRPr lang="en-US" sz="20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2000" dirty="0" smtClean="0">
                          <a:solidFill>
                            <a:srgbClr val="000000"/>
                          </a:solidFill>
                          <a:effectLst/>
                        </a:rPr>
                        <a:t>Purpose  &amp; Tone</a:t>
                      </a:r>
                      <a:endParaRPr lang="en-US" sz="2000" dirty="0">
                        <a:solidFill>
                          <a:srgbClr val="000000"/>
                        </a:solidFill>
                        <a:effectLst/>
                        <a:latin typeface="Calibri"/>
                        <a:ea typeface="Calibri"/>
                        <a:cs typeface="Times New Roman"/>
                      </a:endParaRPr>
                    </a:p>
                  </a:txBody>
                  <a:tcPr marL="68580" marR="68580" marT="0" marB="0">
                    <a:solidFill>
                      <a:srgbClr val="FFFF00"/>
                    </a:solidFill>
                  </a:tcPr>
                </a:tc>
              </a:tr>
              <a:tr h="3403350">
                <a:tc>
                  <a:txBody>
                    <a:bodyPr/>
                    <a:lstStyle/>
                    <a:p>
                      <a:r>
                        <a:rPr kumimoji="0" lang="en-US" sz="2400" b="1" kern="1200" dirty="0" smtClean="0">
                          <a:solidFill>
                            <a:srgbClr val="000000"/>
                          </a:solidFill>
                          <a:effectLst/>
                          <a:latin typeface="+mn-lt"/>
                          <a:ea typeface="+mn-ea"/>
                          <a:cs typeface="+mn-cs"/>
                        </a:rPr>
                        <a:t>The anguish of solitude rises up in me. When Kat is taken away I will not have one friend left.</a:t>
                      </a:r>
                    </a:p>
                    <a:p>
                      <a:r>
                        <a:rPr kumimoji="0" lang="en-US" sz="2400" b="1" kern="1200" dirty="0" smtClean="0">
                          <a:solidFill>
                            <a:srgbClr val="000000"/>
                          </a:solidFill>
                          <a:effectLst/>
                          <a:latin typeface="+mn-lt"/>
                          <a:ea typeface="+mn-ea"/>
                          <a:cs typeface="+mn-cs"/>
                        </a:rPr>
                        <a:t> </a:t>
                      </a:r>
                    </a:p>
                    <a:p>
                      <a:r>
                        <a:rPr kumimoji="0" lang="en-US" sz="2400" b="1" kern="1200" dirty="0" smtClean="0">
                          <a:solidFill>
                            <a:srgbClr val="000000"/>
                          </a:solidFill>
                          <a:effectLst/>
                          <a:latin typeface="+mn-lt"/>
                          <a:ea typeface="+mn-ea"/>
                          <a:cs typeface="+mn-cs"/>
                        </a:rPr>
                        <a:t>Perhaps we could do something together later on, Kat." I am very miserable, it is impossible that Kat--Kat my friend, Kat with the drooping shoulders and the poor, thin moustache, Kat, whom I know as I know no other man, Kat with whom I have shared these years--it is impossible that perhaps I shall not see Kat again.</a:t>
                      </a:r>
                      <a:endParaRPr lang="en-US" sz="24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22453094"/>
              </p:ext>
            </p:extLst>
          </p:nvPr>
        </p:nvGraphicFramePr>
        <p:xfrm>
          <a:off x="631278" y="900386"/>
          <a:ext cx="8153400" cy="701040"/>
        </p:xfrm>
        <a:graphic>
          <a:graphicData uri="http://schemas.openxmlformats.org/drawingml/2006/table">
            <a:tbl>
              <a:tblPr firstRow="1" firstCol="1" bandRow="1">
                <a:tableStyleId>{5C22544A-7EE6-4342-B048-85BDC9FD1C3A}</a:tableStyleId>
              </a:tblPr>
              <a:tblGrid>
                <a:gridCol w="1630532"/>
                <a:gridCol w="1630532"/>
                <a:gridCol w="1630532"/>
                <a:gridCol w="1630532"/>
                <a:gridCol w="1631272"/>
              </a:tblGrid>
              <a:tr h="533400">
                <a:tc>
                  <a:txBody>
                    <a:bodyPr/>
                    <a:lstStyle/>
                    <a:p>
                      <a:pPr marL="0" marR="0" algn="ctr">
                        <a:lnSpc>
                          <a:spcPct val="115000"/>
                        </a:lnSpc>
                        <a:spcBef>
                          <a:spcPts val="0"/>
                        </a:spcBef>
                        <a:spcAft>
                          <a:spcPts val="0"/>
                        </a:spcAft>
                      </a:pPr>
                      <a:r>
                        <a:rPr lang="en-US" sz="2000" u="sng" dirty="0">
                          <a:solidFill>
                            <a:srgbClr val="000000"/>
                          </a:solidFill>
                          <a:effectLst/>
                        </a:rPr>
                        <a:t>Literary Devices</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dirty="0">
                          <a:solidFill>
                            <a:srgbClr val="000000"/>
                          </a:solidFill>
                          <a:effectLst/>
                        </a:rPr>
                        <a:t>Word Choice</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dirty="0">
                          <a:solidFill>
                            <a:srgbClr val="000000"/>
                          </a:solidFill>
                          <a:effectLst/>
                        </a:rPr>
                        <a:t>Emotion</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a:solidFill>
                            <a:srgbClr val="000000"/>
                          </a:solidFill>
                          <a:effectLst/>
                        </a:rPr>
                        <a:t>Makes You Think</a:t>
                      </a:r>
                      <a:endParaRPr lang="en-US" sz="2000" u="sng">
                        <a:solidFill>
                          <a:srgbClr val="000000"/>
                        </a:solidFill>
                        <a:effectLst/>
                        <a:latin typeface="Calibri"/>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2000" u="sng" dirty="0">
                          <a:solidFill>
                            <a:srgbClr val="000000"/>
                          </a:solidFill>
                          <a:effectLst/>
                        </a:rPr>
                        <a:t>Imagery</a:t>
                      </a:r>
                      <a:endParaRPr lang="en-US" sz="2000" u="sng" dirty="0">
                        <a:solidFill>
                          <a:srgbClr val="000000"/>
                        </a:solidFill>
                        <a:effectLst/>
                        <a:latin typeface="Calibri"/>
                        <a:ea typeface="Calibri"/>
                        <a:cs typeface="Times New Roman"/>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3979989782"/>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000000"/>
          </a:solidFill>
          <a:scene3d>
            <a:camera prst="orthographicFront"/>
            <a:lightRig rig="threePt" dir="t"/>
          </a:scene3d>
          <a:sp3d>
            <a:bevelT/>
          </a:sp3d>
        </p:spPr>
        <p:txBody>
          <a:bodyPr wrap="square" rtlCol="0">
            <a:spAutoFit/>
          </a:bodyPr>
          <a:lstStyle/>
          <a:p>
            <a:pPr algn="ctr"/>
            <a:r>
              <a:rPr lang="en-US" sz="3200" b="1" dirty="0" smtClean="0">
                <a:solidFill>
                  <a:srgbClr val="FFFF00"/>
                </a:solidFill>
              </a:rPr>
              <a:t>Chapter 11 Comic </a:t>
            </a:r>
            <a:endParaRPr lang="en-US" sz="3200" dirty="0">
              <a:solidFill>
                <a:srgbClr val="FFFF00"/>
              </a:solidFill>
            </a:endParaRPr>
          </a:p>
        </p:txBody>
      </p:sp>
      <p:sp>
        <p:nvSpPr>
          <p:cNvPr id="2" name="AutoShape 8" descr="data:image/jpeg;base64,/9j/4AAQSkZJRgABAQAAAQABAAD/2wCEAAkGBhQSERQUExQWFRQUGBkaGBcYGR0bGBwcGBsYGBwaHxgeGyYgHB0jGh4eHy8gIycpLC0sGB8xNTAqNSYrLSkBCQoKDgwOFA8PFCwcHBwsLCkpKSkpKSkpLCwsLCkpLCwsLCkpKSksKSwpKSksLCkpKSkpKSksKSwpKSwsLCkpLP/AABEIALABHgMBIgACEQEDEQH/xAAcAAACAwEBAQEAAAAAAAAAAAAFBgMEBwIBAAj/xABOEAACAgAFAQYEAwUECAIGCwABAgMRAAQSITEFBhMiQVFhBzJxgRSR8CNCobHBUmLh8RUkM1NygpLRQ7IINERzosIWJTVjZHSDw9LT4v/EABcBAQEBAQAAAAAAAAAAAAAAAAABAgP/xAAZEQEBAQEBAQAAAAAAAAAAAAAAARFBMSH/2gAMAwEAAhEDEQA/ADvS01aiP7R9fRfyx91DMrGvdxjXISKA3qzVn03vb2wt5btaqA5eJ9cxfSt8fKtncgeRobHDT0zpCxKTq1yPu7nk87+32xlpX6V0JI/G5LzHlm3N7Hb0HoBi/Mi+nPr+v4Y9Z6G59gPPnavU4E9oO0UeTieSQo0oA0w6wGOo0CBzXqwB4xpkSi6ZrIUg+wG+3uf6cb+eE/rXbhMvmGgWIlo5Aksh/wBmrG/CKu9wdyRweaONN6DIzZSCWlDTRQOwo1chDGjd0L25xmCdFXNz9cjdPE+ZhVXC6yjd7ILG2rfg0OLwwNUCrIo25Hob3539cRvkDxR/L9fqsBPh11Zpcuoc+JCVa+bGHJGBvm8ZFHL5c81+V+3kdrvBKHLKPlH5Y5OYUDUTQH8/6480l9zapsdPDHg+I+X/AAj05wFuKYcKuo+vkPvjifKhh+1s15cL7bA7/e8S5fYbUAPbb8sSSNz+vIYqqnsBQ32Fe32x80YLbjmufbHai7/XpjnvgvPPoNz+vfEEL5cA7Afr7Yr02x2rbzrj7bYtEsb4QfYt+XA+94EZ3MxxkrpeeTSzqnzE6So8MYFHdgNh5HmqwFjpsw7mOypIRLA8VbDagP6Y5zHQoZAFMVqGBACkep86r/HEPQeoMYYFMbIzIAdqAMaqGseXi2+o42JwUkdgRZPzf0OA5y2RWNSI4yo9Of5vi4WFG1YV6IT/ACvHCkng7Y78/P8AV4okimXgOBvv5H+O+LgjFc/wGKIvz3B9aIxZjUfQ+o2/wxBYMe3t6UK/LEIygBtSUPsbX/p4H2rnHYkPsfrsR9xsf4YlEg44Pp+ucVEPfVWtT/xCyv5+X0OJ1j342PveLI42xH3JX5Nr3Knj7emKORl19sevkA3kAfXzxJl3B+vmDyMWRgA6QgeEgXW+2xu/1virNkDES8XqCyeo8yPQ/r6KXbjrbQ56WRHKvDloqHIJkzAsFa8Q0r/W8OPS5Zp4o2lQwFlUsn710CRz4Re2+/sMB7B1+Jl2ddQ5W/Ft6jkHGedvc4uYlhjBHzsduQAtfbYncY0nJ9n4YmZooURn5YLZJu9zzgF2s20IAt69RAA2C+v1JH5Yik/oHTETMwCqHi2A2/dB/hgp0HpbpA+uMq0UU0QJAo3JIwI2FitPpiObq+XysqS5iQKVGyDxSEEg2EG/lya5wA678T8zKmmBVyyNY7xyC5H91d629Ax9xixB+YwZSGNpnCUgCgm2PGwXz/kMJPUO308rEZOIqindiutz9eVUHmtztzhUbvpZCz63c+Ji1liKB1G/KiDvjdej9hBGgjkZV0pGdMQF6m1g27qb+X9xUB8wSAcVKz/sj25y6S5l5X099IpW0YigKuxqo35G8OWX7RZOX5Zot62EgVvyJU/bGDZdLX3J2+1HE34ghWWyNQGoeRrcX96xMa1vSabLLKdlNM1FFFc3sK+rffGMdrI6zUlz/iDdmT1vjixxXGw4HGPuz/ZvN5xZFyqFwmkugZVHiNDYsAd/yxU6v0TMZR9OYhkjP94UDuRseDuDwTwcXEG+jdoZMtAjRzZmNi7D9lIdOlNL/wCza1PPt6+t3Oldv58lmJpIymYOYaOaUyppJZbcVoIA+YjYEYX8t1WPuO7fWpDswZQD86hSN/a9vp6Yq9RzSNKWQ2ulAAdjsqij9xiBv7F9ZBzEzBRGrkHSDYBI8R3rkgmvesaLmuqBUBNkn5VF6mNcD+p8sY12SnhGaXvn0ISCSTQpd96B54++NQ6d1XLysZEzClmJChmQkJYAASwRdX68YzVF8hGR4pPE17LsQnNAe9ctyfpi7Fmb3wMBYAlip32qxsfTVtwcX8sou2DD7bfmMATy7HHU2Yrnb+WKxzUardgD3IxXmn5LbDyB+3P38sBH+NZidJCqPPzP/CCP4n8jiM5+jS3Z8+T58nn8sc5nNauLqzuT9P8ALFaORS23kQefreAtfiGPzG/vQ/L74kjW9jweR9xiAyAk2RuR54uwMob/AB/xwFjLrSKAKFAfkNvPesVM1nER41dgrO4Cg+ezG/tRxd71aXnFSXpUUkqyOoZ0KlSRuNJaqPP7x24PmNhQEhRqvfn2JB+92KxOqWePTFFF03Ww8RrbksST9bOJ+8Nc7+mKLqAYkVBWK0TDFpZAPMYg5ZKx9GD9R74lAHqP1548Yj2/XviiQTUf6ef+OJ4yDuMUZWHqNsQR9TUNRZQfUnY+VH/vigpJBYu6YcN/39Riie0SK7ROwEyrq0je13Fivf1/jixl88ZR4VZRdHWpB22NKaJHo3HpeBnWevxZXw6Wdj+6lV8yg217G2vBCh13pkWYOYzDpbkaNbDdVVSbXVsACbsc0d/RoyvV3jjKsqsYgFBBrgAce3oPTywl9U+KAUsUyztIjuviP7MVqUW1W5IN6QNrq8Asp1/Nz57KtOxCZnXIsaeGOgZUsruWOpD8xO1faKPdq+uzv3imVxpkTSFOkAMp22I88KXX89JFmpEExhWQWWRdTsKGwqjd3+8MNvaHLCidrOiyfMgsMXMv04f6QY0DeRZrq6Pew35elj6E4gTu1fYb8FDHMO/DPJoZ5dAslSxYJu4+poij9ce9F7EZidbSGSTUB+0I0rZF3regQPYnGk/FWddGTFi/x0e1+n+Y/PDfP1aJKDOuomgotnJ9Ai238MaRjk3SdOazsRIDx5OBGI4DJHCGo7WNucatm3CyMSQLSPnb96bGZdYzYkznU5ImKr3BJJWmpUQbKwBG45PtjS5Yx3pNWe6i3O5+afk843Ga/J+WO4+p/liVjtveJelx6io8tR5r0Hn6YunJ8n08x+vXbGWmjfAZTrzNUfDBztt3h9jiz8eI2McBYDR3hFhrN/tz8pUDjzv1x78Esq6/iCbX/wBXFgD/AHh9QcdfHWJvw8LFyQZmFFVA27/ewAeNt8Amp8JJmy6TpKDrWNtJik5kjWWrRXBq6vz9sMHwN6ekiZwSQQzU0W0oB4WY0A0bc17YfOhLL+AywXuza5bnV5ZWLnn+WEr4FTAJnrbT4kOxr/w5ziDNO1XTe4zskWhUKaQVQ6lvQpJBobG74FXgUq3hl+IIDdTzBR+8HhOqwf8Aw02sbbHb7YBZKAt+vp54DvpWbmEqJFK6F2VBTEC2IG4B4vGkxdO6xBnRklzEUkjRvIhatJCEqRqMeoNsaHHvir2lyUcXTekztCikNBrkAGpgDOxB21HYA74aYs/Dm+uwvEFkjOUm+cELy7g6WUn5XU8eeIEuX4nZyORo54Yi8blWUhuVvb5yPmHIxxn/AInLLs+Xo7bpIRxe4AA9f8cA+u5K85mQoA/1mZdIGwpmIrbj0GA+ey5VuOb+nli4pvj7ewIKGXdgfWVhzW3OO4viBACScrIb4H4h9v5/zwksLrEiZfbDA7J8SIQbOTY/Wdr/AIjHp+JcG1ZI+X/jH1vnThI/DH+ePI4LJ5/LDDWgr8UYNryN/WY+XH7mOh8Uob/+z1+8vv8A+7wix5U+n6/LFpOmORekk+W3/bDA6x/FeOr/ANHx1df7U3+Xd/q8W8p8Tor36eh44cf/ANWEOLpFkDiQiyt8Vz/ng907swfPAOUfxIh03+Bi+msE+n+7xbynb9GIIyUVe7C/y7r0wCy/ZsFSNvK6Pt7isGMn0CrIvnEBFe3Kn/2OKx/eFev+7GOz23B4ykP3I/8A4fxxWj6MN7Gw3P8AniI9Moml8v8ALAWD25AO+UhHqb//AMfq8Cs78RWiYMMlBqXhlO49wdG3+OJsx04aNRHHN7AfY/bCtmI1ldlDatPIBvkX/wBsA25rtTn50XuAgMpjpa+UOjsSTYvZfM+XB4xNmOiyxRATSd5Lalm2oa9DaVoAADbyHn64J9nOnlAmoniM+4/ZTCgK9+edz9rXWULa7OqnTf12TbYVtxgFjq/SIEyfUJNAMrTquqrYASKRvXhG/wB/vgX0zoUh/wBGSmtEcUinejby5krt54c+uRD8JOtWDmAT7G1PHnxj7M9O7uDIgUFASwB6pK58xt4jioD9Xo0P+H282xZ0g5sltwMhJfv+0i5H/fHvWYhWwr5dwPUtiSTKDvnJJ/8AUnBINHeWE8+XBxFXvifBaZP/APOx399sGezeVWOJVVQP27E15kxk2ffgYEfE6ICGBuazaMbJ/dUnYk7ceXv64K9n9RDnV/7ZKDQB+UMpF/UYqM+6tBWa6lZq4Tt5nV3I++xONDnmPeUFP+yiO9D96b3v7VjPeuRkZvqBbf8AZAAn/jyw8gB5V/njR8zERKef9lEPyabGozX5f6BEGKgnlm/gF8sFdamUoX06a20k8EHyXy2/MYi7H5ENTG/mfj2C4Y/9Eyd9sPC4OpqAJobWeecZbN/wY6WrxT99UvyVqXgBpANvsCPt6Yk+NnSYU6ezJEisssNEDcau8sffBH4S5YoMwDzUf/7mK/x2NdNb3mh/lKcAT6Z2dg/BZVmVixiyxJEkg3KRLezgcbYV/hP0wCbqscajSmYKKC7ClBnVRYBJoVufTD/0NbyOU2P+yyux2Owi8vXCh8Ga77q3vm//AJpsQZ58QMpo6s50KuqFHoMX+ZK3LAWePyGFzpyeFDTeLbw+lWTvQrD326y2rrDLRJGUi2H/AAjAno/SW/DxsE1alH5FR/Pf+OJobe2HZsnomVRm1SvLlRGSCoQShlC6VYg1ZtqJOo4p9kuyOYyfWocvmZVmrLSFdLPpUFStC1B/d9KqsMHbHr2XbKZGATxGZMxkdcQdS66DTWoJIo83ipm+32SPXVmEpeNcu8ZZY3NPZ2rTfHnVYqF/NdGX8dmhpofjJQKs14b+vJwq9rOnSAwx90FdhK96rbTQJQnZaUKeNySdzxjTBEDmZHYae9zLTKH8LFJYlKGj9a+oIwW7V9mI830yORI1adQNDAIWbXqj06mYAKSwNk0NN+WA/PjZuVkC6iUTcDbbUKwzdmsj3sFtuSzAX5AUOfS9/vhYzkJidkYDUp0sNtiuxGxrnzHOHLs51FIsoAdOoM/LUfmO9Ffb1/LFqpH7O1W3I9P44rjozWE7n+0TIGsm6rwnYVv8oHJvDrnSsKxNMyxiQN82m1KhTTUTvpZWB3BDCicUYs2sjokQVnlYKitKFYknYUqtX/NXvXGJoBZPoR5Yb39R9q/W+LXUs3FkyvepJT3WkCjVXvqHlWGhcmgLRT6VdGbUjkUQrMuoWN1OmwSODgN2l7KNnMxlctl1C94zamsFFA0liFvyUXQq9IHOAB5LtrkxPrOWcbae8BBcCq+Xiva8PXZnOQ5tGkhD6EbTbKFskWeCeARz64zSXsHmoJpYXy7OUdbZCvyjfbf95SOcaR8HMg6wzwSRlZVk7wq23hZECnm9yCMMDIMhXyi/rxieNNMqx92d1Zu8tdIogaSt2Cb2P14wVh0HYMt/8QxYAXUAulnI2AIJoEWeeASL+owA78B+f0xDNlBdeZ2/XlgvJMApNgEeRqwfTA8K5jVgQfcxhuHbzo+W3tijGWzPUCpH7aRAzEHQm/dG2s6fLa7HlgUnauYys8rNJaOooqlFgSrEqm4Vjqqt6q6xvnS+x2VMKroI1B2IV2UftSxJ0g0L9sDU+DuQ1A6GKi/ATe5IIJetRoAiieDgifs5+0hhY6rMcVng2YnF/Tcmvpj7PzLbr4rUxkkgjlUrehe4PGLWRyqwytCthEZFUHyHdykDV5/z4xJ1OHwKK/sD8lXAQZLKKUzTSsSn4i6HAARCQB72bPvjjqsX+t6Q3gjywKx34Q3eooYD102v0NeeLfdA5fNgix3j7f8AKmPOtdOUzOdAowAGvDxMpG439fywC7m9z6ihW23J3xzLlmfPZQaiI38LgEjUoDvpNbkWt+mwvEj5NYY44k+WNFVb32U0MX1gJzORIFAayfshH/zYCP4nZIDJg6iD3oo6mO5SQXyd8F+zWSiOUy3hLXHG1sSSWZAxYkmySSSSfXEPb2MNlksWBNGf/Nzi52XfVksoR5xQn84gcWehGy/TxL2glB2jiGrTezEJDSkefiOqjfyX5bNvWehQSAOVFkjdQvFHz03X3wpZnLEdaYlfDJmohZ4P7Fm/phz6hKY41QQyELpAI7ujS1/vAf4Ys6zWF9iYFTLmZiBGkkimgWYk6KAVRqbbc0NgLOHVMqskkcY3eQF0rgqFDA7GyCCDfviP4VdLifK/hMzDJHPBL3zBwVLB6CsLAtfDpI9gfPav1QHI9RaTvc0jZmMJGYo4nUFGdRHTxhCoCIAq0w8z5nDbvOdum6MikQCX8Rxqcpp7sDyCm/n9uMJPbH4rZjqcXcPDFHGXVvBqLWuoAai1fvemDXano00Gdy8+eeNvxLCm2XQw0kll8SqLYAlWO3lQwK7QQ5g538JLEkHjCh3RtC6vlfUmxUkfNRGx9DQNvbvrXWcimXVJI1jMMQOhIyVeJIw4LMtVr+WuR9Mc/D3pc2Y6XmpIs00WYL5hn7o6WLlVZNbAXudXF0GOnSdWKfa3s31DNzGCWZsxOsa/sgoEcd93cveWEVGIIUnxmjtzhg7J5/OZHLdy0GTikgUoXmndO8CM7A6ljMY+c1qayN/PADe0fSI8tmY5ocwZ5DllSUyHUPCoRXsHUGbQSRvubsWAaHZDq8YyOYEh/aHuND923dxoE/eYgAcSC7P5Dbvo/XM3PHmJI8rl1ihD1JGCfHEBKqK1kOuxYrYXxHfcAvk3YSExmXKRQs2ZWPWJXk7vu9FXHpNg7g8rYLWd8QZL0KTLnqkBSMvJ3veFpX7tCxIkUliKVef3d9QrBLrXYbN5jPHNpHFPHOwaQwWUQnTq8MmlydJ1g1Rs8cY13onRkyUaRRRtRcFythUBB3DE2wDADTqYgHagAMEMqWXSndonifUI2BAS3MZ3UbtXAGxJ3xUKHV+ykUWiSWf/AGbBY5H5+XQsRAFb+IihtQwZ7JTf6vHlyU1RVqoo6OhL8FHarFfNR9vPBnN9JhnK97GshQ2uobg0Rt9QTtwcCMp2zypmmhR7GXpSFjage8WLSraQp8bAbH+RwGe/EfsPJmOpf6vlY5GkTvC41qrMrlWRm192Do0Emg3ivzGLfZf4MMBefkUrV93G25Y2TqYrQAvhRyeRW7X2qyvUe/SXKHLJCqEOXsyrr062CkiNiFUabNXd7ViJhIcnmmlnlZ8vrBI0xnUoLkqUArZ1VfK0BresNUvdquwKNIEyMJDRmNDT7af2sjgg7Ak6ACx3IrYYtdO+F0DAZiXMyyR7soFJ4bYrqPNkVsNJv+B+ftMqZicd4pJjCIArMO9Qzro1D97X5UdrO3BX+pZiY5SOIPDDDGmWlkt3TwFpUKllNqvhR68O/hBOAOS9Gh/FSOGMcbLC27MBqV3d6JNWQguuAR67i+pZWOfM5WBTJEzDMaJaoMsmk0CSCWERNVdEjkAjB7pZy2aiVo5yyBmlNMQyAlSFbULQDSGra6BG2+DUCV3elFkRj4XHKDQQWYsSSSRp28iAcEKXUxmDFH3OVZnuRWlVkCao2KBpAxBVWVLLCwLG55xJ2Q7Ho6jNSZhpJpS1tBMREACwCDTWrTfO26igK3YM/nkpEzPhMszRKA3OoMqFqP7y1tfLj7WunyxqqiNtdsyk7glo6jYm/Sq/LFC31nP/AIMSExTSBHrwqSSGXWrWeQLokXuDgvl+zRcJI7yLJ8xCyOijcsEpa2+UH1rjBDtJ1YZbKzSkFtKkKoF6mbwote7ED74y1/jH1LVX4CNeN3EigbXySMRR7tVnfwcqxO5/bECOR7bZiqsWbcnSxs7cEfTArqXacwzohMTjUQDExPiVqKsDwNVgHzq6Awv9pe1+fzpy85ySquWLPq+dGooxsn90Bdx9ca30Hs8sUemREltUpzGgsUTWwuhtz9sBa7KNeTyx/wDuYv8AyL/XFsdQUB2LDSrVfodvP6nHQcRAA6EQUFA2AAHFbDjyGBknSXksjRTHUF3Cgnc7VfzeLjz9d8VAnq/UoVlzDu5IHdEgMNIAOhjdVe3meD71i8U1xQlDrE1MG9iA116ad/LjH3UOz0c7KHRZHGku73RKNqCmMGm+p8q5xCGlgzscKjVGUd12VQosnQFWiAPlBojdfPkPMrNa5pKAMrtp1HSTaKAQD66T+WKvbnqbxQ5iaJgHTLsUsKaPeRmqIPoTX19BVde0aTwINId2zIhKeh3umI8RWibHGxNDGffEjOZmB5suc73rOiOyEAaUVrVQ53L7q+1EgE+eAesiHzUcTE6BLGratNFQ3mQCARZ3Gx87NUWlOieKBi1mG65FlgBx+fN84VuwOXkXJMZGLacuAl1suliAGAGri7PrVmrw+av44QB+2WSMuUkAPyhn/wClH2/PHvZDLL/o/Jigf2EXl/cHni11aQGGUc+B7HnWg4j7Kt/qOV/9xH/5RihR6vEo6pAQT/63EKJPPcSnbc7URhx6ofD/AMw/kcK3aLK1nss//wCNhP1uEphn6qfCPqP5HGp1mhHZqeKRTIjKxlYsSrah5L4T6AKF222x51br65djGys4dQ4GqNQDZUUXkXbUovY0SObrHHZ/pMOViCRm+bd6LGzZJahdnzxR632KXOTwTd53fdElnDO8h5AjSN9UKJ5m1P03JPKOiXMdl1z0iHMRq+WVH7pxI2s/iEAe0AA00aF7isD/AMVMvSIZZJHDxRMJWRC7BYkkUsGSWPTYAYliws1RPDv03KCONItRcIKXwhaA4GlQAKA9MI+bKjonU99hNnkB9A2Yddv+rFRU6FJPlctPncxA8sjIZpP3L8JcjxSE0i/sxa/KiaRubKdL6xmsxIYpOkwpmAodmlljZApJVSSqPIx8NVt8vI2x38S+oRx5HNRhlGqEhBqq7DCl332F0Me9n+sBuoZuSPVMvcQorRDWCyyZhigdfBY1D5mFXucQXIezkuWTMO0kVSOshjhjKR2RoewzNu3hGoEbLVC8EOzDNDk4456Q5dNBZiACkbMiOWJ2BRVayfPEealz0rRg5fLx5fWhl76UvLpVgxpEQxhttrdheIOg9ni0c4zkcUobOTTwhj3g0ufAdLLsQCQBRryrFEz9dXNr/qRWZVcCRxqCVuRokK6H8QAOkmgcXsihUs8zqNlGm+ACxBJvz1ce35LPXsw82YP4aWUPEFWJY5QItakMwaP5WHKm7FKeN6YO0vTmnhoUPGjHcfKrBiL+w2wHHazqZjg0qmvvhIpolTQjZqDLuGbZQRwTftiaE91Dlwq9xGiqGSxUahNlJ48Owv1xWzHaCLVBGHLGRBIuhS5K7J4QAT8zA6iAtWb5xSzMizRyzCW9RMMeqykREsUWrujsZBKSxLAkEBbAGIKvxJ6nLoy8eUKd7I+zMUKDwGtQcMGUg3sP7NEWLmymVnkJWV4YVkYGYRhXDsyuxCFw1+DQSSDdbBaOpf6RmunBhC4muRoVObZWMbSxxwgIMx+6RIrDTZF6t6NDQk6QqMXA1PtQJIUBQVUAbhTp8JYCyOcUIvRelZgZhZyGCplwrGQEaJQWZyqLuwYm9Q1CrXyFS5jL5Rci0chmgSag8kwDM9i00EFgBqA0lRQ0gAYLdS7W/h8zl8u0AiaZ11vdxDWH4YCtQkAB1BTvdb3hlmgEgpr23vbnnjj8xzioF9mYhEDGocBQF1uhUtpFXZHjBrVY28RHlgn1WcJEztN3Kp4i501QvY6gdj7UdtjjnPQMY3ERHeaTo13p1BfDqI8VXRNb7Y4yPT3VU7xwZKGsqCAW2vTqY6R6e2AqTdCXNFGzLCVoX7yLQGjC2BVjvDqO2oE+dbepbqEKspLBSRQGoAi2Za2O3NYsIo++KvV5QkLO3yx05+kbBz/AYBd7X9R7yWPKpvREsh3tdBQouw/eLar9E99pW6YGA4O241e3v7j+GFro+fMrzZh7LSNXJ4Gw/hi4eqID5/ck+vtiKH9t+z7GAhFe6biiPECN/UY0Homc73LwyXuUF+W4Gltht8wPGMx611FJRRb8v5X9cOXw3z3eZEJq1NA7xmwAQAxKbf8AAV388A0ywhqsnbfZiP5EX98Uel5GWIzB5TIrys8dklkRgvgJPIDXXscXZcyq1qYLfFmsDM32nyqC2zEQ8/mBP5CzioIsdYKmt+b9PPg84CzyJliZDFGJNLaBF4pJB4SQFKigGrbfgfTCR1z4qRiR5cozzLGFtTaJ4m02Bptj9fWxdEYpwfFDNTvpbKbWNgH1CrNlgw9QKoXvx5AydnOgxxLESrQssjv3TvqYlmAEhYUBajV3deE+m9oXxdiy5k1ohLnvLl3p3JXw3wQiAqKHFbmsaFleyLZqErmBpjdu8SncNbWSxQaALB/ft9yGuhij2v7GxSrGTMSsUiKVCXVbaSy2E2NeIUMBa+FTLJ05T5H9mTxehQp2+5H/AH5w19Qzohhdzv3aE19BQH57YVsn00pBKctJJHGtyI1eBteouNBA1KCALoHx7Hw6irdY+IAky6ZVqilly8J7xn1L+6dyANJYAncCrHreAcs91rV4FBDur/syQpNLVC7V7LAbH1NiqwLy/aSTJiOJgU8I0IfGmkHSFF+JaA4DHywMi60JJ44JIzcsoRGIDK6nSbB3FVf0q8Fe1/TJPAkJTTSDu3sqVUng0WDHYctiip1HrXeyZHMSoUIzNyBbZUVNaK5oWAaHP9r2w7Z+ZXjDIyspYbg2OD54xzr8GZiUModKocgrtvQccj2NH2wtR9t5EFPqV/NkJUmrFGiP198NTBhfjc5aOsvHHS6WZi0n3CAp+WrDN0j4pZcsvfZ9QCbKLk3QbDgtrkO522xh8+SeM6ZEZCOQylSPsRhl+GvQkzfUsvDIoeOy7gnYqis1Gj5kAV74zjWv0X2a7QwZoM0EqyhRvp1GjVgEEbGgdsLuagefpmcTLKC7Z6bvFIYkXmg7GgTuE0sQDxfmMS//AEg1Z6Lp8EawQAOp7sBTQWjpAFLzXrh06T0eLKwrDCuiNOBybO5JJ3LE7knck4DI/iF8NMzmJDnM3m4SqqFKxRMpq6ARSxBJYjlv5YDdg+0HVP8ASUGW793iVgGjOjQIUBs8eHwjaq3rGv8AbfPwxZSXv1MgZaVBWpmJCqqk/vFytfn5YDdkey8MUIdoFWZkqUs1suoWy95tpXc7AXXN4aC/almlyZ7vcmSHgg7d6lmwSCKv7YK5fNpBl4mmZY6RASxrxaRtvydjtzhQk7ZSRtF3eWZMqy60EUQZ5FMiIh3KRxCQnZfE9OvBJAj6Z2czE0TifNSKHn1ERtvTUdHfldb6QTECgUV5HEHcfUctlRIRmI1DSFtZdbCuwIo8BQoGn13O/OJ3mEgaVWsPKqQudR0a2WEsob95jbBq4KVsMC+jdioYspFLClssyTG7Zm0h4wKo3oDkrtsbOCnX6zXcZV51jlaVZKdzHI0SSGggo6nYAbH0Jq8UFMv0JYpIO5hVQveFnJo0Spo3byE/3j5cjYEP1fsnIsLLJmoUyXfSTzhkZW0ST9+VEgfw18obne9jifq3aj8K2mUzRBdgXWNg/ABRzJbWSBZ333rCX8Xu3AfLfg0DAlo2drXxadblaB/td2b9ftgHbpHWenzQ5iVJYTlhepD4QFVVBuIgUp0al231H1wV6f2kizE0ZgmEsU0UhGkbBomjuzyrVIPCa4vH5TjA59sbX/6P8/7HNoRZRo3Xj99WU0TxekDyxUawz7Udwfy/LFTNZNXOoM4ZQa0yul+e4VqO/mQcRdY6sYYmYZaaRuERFVizHgeFjpF8saAxW7Pfifw6HORDvzZYRaQg32UftTe3J9TgKPQuzOaovnc5LI5YlY4nKRKv7qFlVGf3Jr7+bPl4QihVFACgMdfhxzx7Y9EBwHYH2wM6+ySwZiEnbum1VyLsee2CkaHzwg9M6YM3PPnGJUkpQBtSqIunY/3i1/TgeYc5HpaiM0QPIbC74Jq8Dn6XKLKkEbnjST/D+vnhgzndiwQPy9PpgWXjAbTIVIvhmF7+9/o4ilfNmVGAZFHB3IPntQ/pg58KZm/H5vUta40fbiwdO1D3xZlj7wD9rG7HkPsR7ahWL3ZTL9zmh4RcoKGmsWLcVz5J64B/IxRzfR4pBvFEx9WQHF7HhxULKdl2hzEckAy6JdSosSx2g3BBAYlgd9yPtvhhMZAIBrbYDavyGOscys37te9/4YDysRsD9sRKz7krvxtx7Hc+hwP6jlc02gwyIm/7QPqII24rcHne/wA8AQaRRZYivO/Me9isYL1L4Z5x+oBO5aXLgxKZkoK0ShVsMSaOkUQLIPrYvchl3VbZix2uydI9duW+hq/a9kXqcGekdjm5e4i1ARx5T5pSfIvRdT/d+ovzIJPVpx0zMRDLTvGgJLof2yhlNKQrVzuDZsaSR6YIduu2JL5adJBYjIPhcRy7jxRmiBvezEGiDe+HSfsUudykYLmDMI4lDBF/2i69JZSDqQA1XmBfmbybttnp4s46TxKNcEayQqNEZYQ6Q6qLA0sAy6drQYDR+xfahcxEX5snUreXAqvTFXtN8PcnJ+1jAiJbdatNwSaXUNJscA1udsJXw/zBg2lVkEhGgurKG1cUSuk2PQ72MO/WOrDQF+amG4+jY1PPrNaIWJFAgH1ZdQH/AC6h/MYX8912HLZzLQvHlhLmNg6eGYEg7mIRkhGIq+88+DWDGXzFi9JA96H15OBubzsks7Q5RUSSPT3uZKIxUuAVjQkUZCh1EnUFUjwsWoc20UPZzus+M25CxxrK5ZioAFLZ5sAAbkgcjEvXPiVDFkfxmXBzEXfd1YteNWpgCtsBXlz67YE9nclMzSxpNU8bPHPnpAZZGUSNpijV6RW0hWfYqNSbEnwhpPh9loumR/inWEmdT32gs8iEHQgQHwluSPUEnffFEfUesZnNZvKgqzq8p/DyNGIl1qjFiB3hV1VTqVrJu61Vg51nqeZghz8EiqaybTRPHWyiMxuGDNuwcD5bBBB2usMnW+gNLPkniKoMpJI1NqIIaNowFAI4JHmBWIO1HZmTMd8YylyZOXLgMzL4pGDaiQDsKGAodsur9zLkjoZV75RzS6VaNiCBY8hv5Vhh6Nk8u0YaK2VyHGpmO9Vwx2+nH8MIPbY51MymYniD5SB7RCbj86dwlsTdUDQvy5xzmfjUXnWPLwRuGoapGaPfz5BIA9a9aB84NIzGVqVX20BdNDajYo16Vt/nt11Lp8c6aJRa2p5KkFWVlIYEEEMAecK+Q7a951CKB6AdXSlbw6wqyGwTuaoA/wB6uThvWHam3A/W+KIOqG4mULditxYAPqtHUPat8IvaT4Nx53u2EvcMoJb9kpLMwUEsQV3pRsBzZ5Jxot49BxUYfnv/AEeJl3hzMcns6un8V1+WNC7Jdi4Ol6z3xaTMd2GaUoupkDWEFDYk3W54wy5rpEMht40YnzKgn88IHTPhxJNnZJs4tZaJicpB3pfRTgqasqopQStkEtuKFYDQ9WOxIPXfFIdOa77+Ui7o91X0P7IH+OLsUYXj/HAdhsdA440YizmcSKNpHOlEFsaJoD2G5wATtt1cRRxoCRJJJHpAseESIGJII23qvO+CLoZ2XVo8vGh+bSt36gf98KnaDtGubz8MkTExaU02K2DxtdE2pJ9dzp45w4ZNxz6/yH+OIqh1c81/hfnfthQnkYauQa9tx9vrhs6q1j9evqPpgB1GAHjnYWa2sj+mIoYOoE8H89zX6/nj7r+dYQDSStMr6vOhfne31xZjygc+RA9vK+AP154lz+VZlrUw8jRPrvtx71R5wG0qdsfMcUei5nvMvE93qRbPvVH+N4uNzisoMxAG51Kw4ZTR/wCxHsbGF7NdnJfxqZiKUAFNEpNd5W9EAJoahXzDy5wy92cQSIfTARpkqILSSuV9W0j7qgVT9CDicv54qZpmCk0QBySaAHmSTx9cDcwJ96V7PBG4xQcKgitiDyDhQbooyswfMTSzpJLohV2BKIUs29a300aF78mzuJjm8wSQVdQLHBG1VdkeuEvt51+aLM5cXqWGOWTcahqNKl7+ZWif7Ltsd8BpDZaJd42RCaNmUknY+pP5YSvil2LzOehjaAQStHq18CVwNWlVcqLA1N4b3Le2POwEk02UKZiHMIG71mzDBfGXJbVGWt1IBsELp8J88HsxFLmpUyqNJBl40WSZyCkrhr0RoaBF0S7LwTQo4ordsI//AKuljLMoKABGFlSa0AX+8poUPTGM57tQbI8S0xAYEmxzRU7efI9PfH6VynTEWNVUbACid2O3JY7knzPnjKPiR8JVdlnyQSPWxEkZ8KXv4l2peKK8eY88WxD9kMs70JDpsjwj0NbE+Qry5OK/w/zBky5lchnfM5m6FAVNIoH/AEgYpRdrIY2GoghaLMSNr4/yGEDsz8VvwsDxJGZGEk7IDt88jMCfMDfcCz9Mco3Wmdh+qPJkIZa7ySXvpHC187yuwBPCgbjf0GJ+hdk2/DQJnSsskMjSUCSmo2FuwNelTQBFXvvthX+E3Z3K/hY5S3fTISLYV3bEKzIFvkX83n5VjRowo4Jr6kj+eNImZMeqNsRFj5Hf3xIG2359sB88asCrAMp2IIsEehB5xnXW/gxHNnTmoZEgHhqJYqXUoAvZhuTd0P440YHHV4IzRvhzmYu5eLumkhnEthiCygCk3AHJbz2Fc4bcj1XMnaXKsh9VYMvlt5EfXcfxOGC8L2c7e5GKRo5cwsbKaOtXUfZiuk/UE4oLxT6gLUi/Iggj6gjEofAGXt/09Y2k/FwMqi6R1Zj7BQbJwB7C9oM51DMyZhpFjyalhHANBZvIWa1UOSbFnYbA4B+1YilUGib2Njke2JlXHmA57zfHYGPuceaPpgO8AO3WYVMlMG3Mg0KBySf8AT9sHlSsZl8SuoGSeFVJURvIoYeZ7qTURsaINAEjybEUm9n8vWhiSG0JquwSauyT9fP+1h+in0p6mtvvvhO7J5EltTjwKtbgVsK3G5G3l64ZWzMJAX9oONxRHpuCf64ivOqZsBfL0+/+d4W+oSmzVc/9rxe6nm0sAPqBHy0R6fUeeA8km7XsQPMc7jy/XGAk6fnivIvc+e/OLEXWDe6gk1+ucDMtMob1s4lcqWsE2N9/rdWMUap8MZ3bI05vRI6rtXhGk19iSN/TDbWEf4ZddWRJctXihYkMLplc878ENY9KA98PGKy+xBILP+Nf0xNWOJK2wAHrvTpMwndvl4pY7BppDYrzrQAT7HbFHLSTppy0bRQ1sC6F68wFGoKRV0D/AIYaycQTZZWIJVSRuCQCduOcBTy2QnDqzZksATqTuowrAg+YGoEHe7PHGCLR47XHWAEDoBFFZWBH91ePTyP3BB/jdyWIN4T4WqwR5e49R6/02xcxxLFqH8j5g+oxRS6YrogjkolAAHGwYDa6s0fMj32vFLtEp7kBa+cHf3Dn+eC4hO1myPasK2e6qWhfvSu07BdIPyjUADV2wNgnbj1vFZfmLIdfnhlM0c0iSsbZgxtvM6v7X0OLWXy5e3Lgs1kgc2Tdm/fGj5b4EwTszwdQUxMdUQCB20HjURIPPawN68jsKec+Bc0UqqmbhYN/auN+SCQlkMBzs1+3rltZ7CdpxkI2i/DrJrcs0jHxXSgAADgEHb35xpadu8iJoYmkMckwBUeIINtrY+GydhV8+4wpp8JgsiiPNHwldRki1aiK40uKF1yPLnAfrPZoiRcs7LJ3MoTWV0nRV+EF+QTpBv0PljI2XKNqt1a14U3z7/r0xL3vl+jhU7HwtDAImdmKM4YMbKnV8n0UUvP7vvsfbMcDbUbH2F2foBgL4fEgfA6WU/u3+f8ATHB6iR5EV/HFBe8R5gEqQNN1tqFrfuL3HtYxQXqHHocTjNgnFQoH4XrPOZs9MJq+WKKMQx1zRolj+d+pODMvw/6c/OTgB9VQIfzWsGhPj1ZcAN6R2SyuVcvBFoYgi9TttsTQZiBdDjBjViuMx7YlWUHAd1j1BjhJgbA5HI/Xlj0PiKD9su0D5PL98iB/EgIN7BmAJ2I4B4sYzbqULSTAsWLMZG03a2+9gH5TtVjfc++Gz4m9WRsrLCrKXUoZBe6WyFb9LG+/lXrgEhMk5O/p7gWfeufbEWOcodMLxqviY1wOL8WKWan0lj5cfl/icHX6GRRRtWkcEUfLmh6ULJwu57LupKONPB38IBNnniht+WAHZ2VdZIuqB3v1/wAMVcwtjSLv636H7/444zezuTRq6o2Nh5bb3fP+GBsk5SyCfYV/n+rxRPqIk9KuyR9bN74uBbF2eb8r39+ecAIup0SCBe5ut7o/bEkXVGJOwA3+/p+vpio0T4Uu3+kZBZr8O5r/APVjr+Z/jjX8fmiDr0mWlaaORo5ljKgjcc2LWiCDQJBv1x+jOj5gyQRO27PGjE+pZQT/ABwFvTjh497xy2aFsACxXTYH97z32rz+xx9l59YsAgAkURvYNev1wR8RjyseyJe10Tdev64x4LFA71yeMB6px80oFXtZr748ml0qTV0LocnFfp/VUmJC3agEg15/fAWjJjxZufbHenEb5NSb3B9iR6D19AMUL/bLtYMnl3lFNQO1+ZBC/wDxVjIF+JPcZaFAuoqqhgeGeTVM7X/aDPRH98emNx6n2by+YjaOZC6NVgu+9bjhsKPab4ZdP0Bly6qdVeFnA8QN+HXXkPywqPeyvQ+n9MKRKyvmmXd68Zseg2QEA0CbIHJwx5rpSTMHLtfIBohfKgOR5+f7x9cC5ei5WpDHKkGttTPE6B65amN6S29sOL234uQdURRYK90o8IMg1NXJa2s/fc4w0li6VDFMJdIEugrrAVdQbTd1ux8Iq7r74i6pkctKsiyRK4krUSdzXHivUBY4H5Y+zfWoCR+0QVwbG4NW3sV8vU1iODO5Vyr94lalADN8u7A2NQ9Bub5wEeR6HHE2pWkC6SApOyjbzIsnYAE+Xri2cwi2wJJO3HA3PG3Pv6YW+p/EfIxMVaTYAAadRk16iCGjoUoUXqNXYq7xwnxByMxVI3a+9SIMY9KSF20WrsaIDeInYhWGxrAMmWl7xiR4RdWDya9K/jidoz/XccYyzqXxpgiLRwxTlh4TJqioEEg6F0upHox59MWuynZts0xzc82fhViHAkzS3Le5BiRFKoQB5rtVCsVGliP0IP8ATHsat/Z49xiRczFsdS8b0w32G1A835Y8nlj83FcDxD1PPtVb4CORmHIr749SdqPH5n9c4r5jOIEY6l1CttYO1Kf+be/y9sfQusgUkroNb2dRNb37X5+gFYKnjzJoHmwLq9jX6+mLcct8C/5YpvIgqmAAYA+Lypbonmt8SZOS5DRGgehBv13BrAX1G4J54x9nM4kMbSSEKqiyT+QH3ND749Qg7+3rhP8AiFn4JCmWnm0RhDLIEapCQ0axrWhrB1O1AWdF8DAZj1jPd5mc02xdsxG2va1KxxtYPpe1b8DDb2adtHiWmNEmtj9PWv64Wen9LyjNLokkMjLE665o1Ad3MRVxo/cAWRgGNLYNc4do1hEMq5edHpV7su6ob3VwwbSRuAR7NteCp265DvZ4ocE/cfxxUz/aTLkH9oKLeIEHiueMCciirmYROYzHJDKyqzAKDTKobUQAS4FWaOIerZPppM5LqrlajCSeFXGXLG6JWu9FXbLbACjgK+alykusiZIjuQQa/wDhatquvrgNn+zEo1LEyTAL+6wuhuTp58/Lm8d9W6R09YZJ4n73u5609/WqMyaNAAGtaRlfXRGx8VnSPZIemn8VoYXHJOqkzktpjUCF4101KJGvVv4B6DckKE8ZVyGFMPUUfyOPVJ2u9/198Gu0HSxFPMIZsvJCO9kjKzo57tWpVNtvJpIIXcmjV1hcfOKb+3nzijnNSCm/4Tj9Y9FbRl8up57qMfkijH5HnzoJ4ocEWd/ubr9bY/S/ws7Q/iulwyM1tEWjYk2f2ZpbO1nu9JJ98ENUsiV8ygyeEMCASd9gfMjf1ws9I7aiek1RpNpa4nLLIpX/AHkdeAAeIm+CCNjsS690CPMLFY06WUiWM6ZECnUulgL0lgAQCNmO43wgdtenZTp3UIeoAPqlaUOok0q0ujUG8ewBVmvxVeiq3OIGjtn1OLu8145IpYYf9ooJCCVgFdStnVd+EV71scFc1lsz3Uf4eZNSiiZQWDihRJqw13xXOMHzvauSRoElErIjKY55HMg7mR9SLmIwSkjA8g0fAB5XjaeldWjy2TYjvnEXgQTECWRgCQgDBfEaoAAigK2wVy2f6nESWykM23MM+gmv7sgxRh6jMkvetl3y3i+VyCpsWQHXY+ex4oHBTo/xEyOZleFJ1EiVYcFNydNDWFs6tq+mD0kCTJRp0cAgg7Ecggj8wRggS/bjLqacTJ/eMTFf+pQRjqHt7kGKqM1FqYgAElTbGgNwK32x90/o0mXkPdyaom5RiQR7ggVf5X/IuYFb5lVvqAf5jFgmIwD7QOe5APIcA1/wt/PBzALtav7Jau9Y4+j41xl//9k="/>
          <p:cNvSpPr>
            <a:spLocks noChangeAspect="1" noChangeArrowheads="1"/>
          </p:cNvSpPr>
          <p:nvPr/>
        </p:nvSpPr>
        <p:spPr bwMode="auto">
          <a:xfrm>
            <a:off x="63500" y="-812800"/>
            <a:ext cx="272415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4800" y="892629"/>
            <a:ext cx="2667000" cy="4801314"/>
          </a:xfrm>
          <a:prstGeom prst="rect">
            <a:avLst/>
          </a:prstGeom>
          <a:solidFill>
            <a:srgbClr val="FFFF00"/>
          </a:solidFill>
        </p:spPr>
        <p:txBody>
          <a:bodyPr wrap="square" rtlCol="0">
            <a:spAutoFit/>
          </a:bodyPr>
          <a:lstStyle/>
          <a:p>
            <a:r>
              <a:rPr lang="en-US" dirty="0" smtClean="0">
                <a:solidFill>
                  <a:srgbClr val="000000"/>
                </a:solidFill>
              </a:rPr>
              <a:t>Divide you page up into 5 different comic blocks. </a:t>
            </a:r>
          </a:p>
          <a:p>
            <a:endParaRPr lang="en-US" dirty="0">
              <a:solidFill>
                <a:srgbClr val="000000"/>
              </a:solidFill>
            </a:endParaRPr>
          </a:p>
          <a:p>
            <a:r>
              <a:rPr lang="en-US" dirty="0" smtClean="0">
                <a:solidFill>
                  <a:srgbClr val="000000"/>
                </a:solidFill>
              </a:rPr>
              <a:t>You </a:t>
            </a:r>
            <a:r>
              <a:rPr lang="en-US" dirty="0">
                <a:solidFill>
                  <a:srgbClr val="000000"/>
                </a:solidFill>
              </a:rPr>
              <a:t>must include:</a:t>
            </a:r>
          </a:p>
          <a:p>
            <a:r>
              <a:rPr lang="en-US" dirty="0">
                <a:solidFill>
                  <a:srgbClr val="000000"/>
                </a:solidFill>
              </a:rPr>
              <a:t>1) Details about setting</a:t>
            </a:r>
          </a:p>
          <a:p>
            <a:endParaRPr lang="en-US" dirty="0" smtClean="0">
              <a:solidFill>
                <a:srgbClr val="000000"/>
              </a:solidFill>
            </a:endParaRPr>
          </a:p>
          <a:p>
            <a:r>
              <a:rPr lang="en-US" dirty="0" smtClean="0">
                <a:solidFill>
                  <a:srgbClr val="000000"/>
                </a:solidFill>
              </a:rPr>
              <a:t>2</a:t>
            </a:r>
            <a:r>
              <a:rPr lang="en-US" dirty="0">
                <a:solidFill>
                  <a:srgbClr val="000000"/>
                </a:solidFill>
              </a:rPr>
              <a:t>) The </a:t>
            </a:r>
            <a:r>
              <a:rPr lang="en-US" dirty="0" smtClean="0">
                <a:solidFill>
                  <a:srgbClr val="000000"/>
                </a:solidFill>
              </a:rPr>
              <a:t>fates </a:t>
            </a:r>
            <a:r>
              <a:rPr lang="en-US" dirty="0">
                <a:solidFill>
                  <a:srgbClr val="000000"/>
                </a:solidFill>
              </a:rPr>
              <a:t>of - A)</a:t>
            </a:r>
            <a:r>
              <a:rPr lang="en-US" dirty="0" err="1">
                <a:solidFill>
                  <a:srgbClr val="000000"/>
                </a:solidFill>
              </a:rPr>
              <a:t>Detering</a:t>
            </a:r>
            <a:r>
              <a:rPr lang="en-US" dirty="0">
                <a:solidFill>
                  <a:srgbClr val="000000"/>
                </a:solidFill>
              </a:rPr>
              <a:t>, </a:t>
            </a:r>
            <a:endParaRPr lang="en-US" dirty="0" smtClean="0">
              <a:solidFill>
                <a:srgbClr val="000000"/>
              </a:solidFill>
            </a:endParaRPr>
          </a:p>
          <a:p>
            <a:r>
              <a:rPr lang="en-US" dirty="0" smtClean="0">
                <a:solidFill>
                  <a:srgbClr val="000000"/>
                </a:solidFill>
              </a:rPr>
              <a:t>B</a:t>
            </a:r>
            <a:r>
              <a:rPr lang="en-US" dirty="0">
                <a:solidFill>
                  <a:srgbClr val="000000"/>
                </a:solidFill>
              </a:rPr>
              <a:t>) Berger, </a:t>
            </a:r>
          </a:p>
          <a:p>
            <a:r>
              <a:rPr lang="en-US" dirty="0" smtClean="0">
                <a:solidFill>
                  <a:srgbClr val="000000"/>
                </a:solidFill>
              </a:rPr>
              <a:t>C</a:t>
            </a:r>
            <a:r>
              <a:rPr lang="en-US" dirty="0">
                <a:solidFill>
                  <a:srgbClr val="000000"/>
                </a:solidFill>
              </a:rPr>
              <a:t>) Muller</a:t>
            </a:r>
            <a:r>
              <a:rPr lang="en-US" dirty="0" smtClean="0">
                <a:solidFill>
                  <a:srgbClr val="000000"/>
                </a:solidFill>
              </a:rPr>
              <a:t>,</a:t>
            </a:r>
          </a:p>
          <a:p>
            <a:r>
              <a:rPr lang="en-US" dirty="0" smtClean="0">
                <a:solidFill>
                  <a:srgbClr val="000000"/>
                </a:solidFill>
              </a:rPr>
              <a:t>D</a:t>
            </a:r>
            <a:r>
              <a:rPr lang="en-US" dirty="0">
                <a:solidFill>
                  <a:srgbClr val="000000"/>
                </a:solidFill>
              </a:rPr>
              <a:t>) </a:t>
            </a:r>
            <a:r>
              <a:rPr lang="en-US" dirty="0" err="1">
                <a:solidFill>
                  <a:srgbClr val="000000"/>
                </a:solidFill>
              </a:rPr>
              <a:t>Bertnick</a:t>
            </a:r>
            <a:r>
              <a:rPr lang="en-US" dirty="0">
                <a:solidFill>
                  <a:srgbClr val="000000"/>
                </a:solidFill>
              </a:rPr>
              <a:t>, and Leer, </a:t>
            </a:r>
            <a:r>
              <a:rPr lang="en-US" dirty="0" smtClean="0">
                <a:solidFill>
                  <a:srgbClr val="000000"/>
                </a:solidFill>
              </a:rPr>
              <a:t>   </a:t>
            </a:r>
          </a:p>
          <a:p>
            <a:r>
              <a:rPr lang="en-US" dirty="0" smtClean="0">
                <a:solidFill>
                  <a:srgbClr val="000000"/>
                </a:solidFill>
              </a:rPr>
              <a:t>E)Kat</a:t>
            </a:r>
            <a:endParaRPr lang="en-US" dirty="0">
              <a:solidFill>
                <a:srgbClr val="000000"/>
              </a:solidFill>
            </a:endParaRPr>
          </a:p>
          <a:p>
            <a:endParaRPr lang="en-US" dirty="0" smtClean="0">
              <a:solidFill>
                <a:srgbClr val="000000"/>
              </a:solidFill>
            </a:endParaRPr>
          </a:p>
          <a:p>
            <a:r>
              <a:rPr lang="en-US" dirty="0" smtClean="0">
                <a:solidFill>
                  <a:srgbClr val="000000"/>
                </a:solidFill>
              </a:rPr>
              <a:t>3</a:t>
            </a:r>
            <a:r>
              <a:rPr lang="en-US" dirty="0">
                <a:solidFill>
                  <a:srgbClr val="000000"/>
                </a:solidFill>
              </a:rPr>
              <a:t>) Dialogue between some of the characters</a:t>
            </a:r>
          </a:p>
          <a:p>
            <a:endParaRPr lang="en-US" dirty="0" smtClean="0">
              <a:solidFill>
                <a:srgbClr val="000000"/>
              </a:solidFill>
            </a:endParaRPr>
          </a:p>
          <a:p>
            <a:endParaRPr lang="en-US" dirty="0"/>
          </a:p>
        </p:txBody>
      </p:sp>
      <p:grpSp>
        <p:nvGrpSpPr>
          <p:cNvPr id="8" name="Group 7"/>
          <p:cNvGrpSpPr/>
          <p:nvPr/>
        </p:nvGrpSpPr>
        <p:grpSpPr>
          <a:xfrm>
            <a:off x="3048000" y="892629"/>
            <a:ext cx="5734050" cy="5765800"/>
            <a:chOff x="3048000" y="892629"/>
            <a:chExt cx="5734050" cy="57658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92629"/>
              <a:ext cx="5734050"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05200" y="1055912"/>
              <a:ext cx="2667000" cy="646331"/>
            </a:xfrm>
            <a:prstGeom prst="rect">
              <a:avLst/>
            </a:prstGeom>
            <a:solidFill>
              <a:schemeClr val="accent5">
                <a:lumMod val="20000"/>
                <a:lumOff val="80000"/>
              </a:schemeClr>
            </a:solidFill>
          </p:spPr>
          <p:txBody>
            <a:bodyPr wrap="square" rtlCol="0">
              <a:spAutoFit/>
            </a:bodyPr>
            <a:lstStyle/>
            <a:p>
              <a:endParaRPr lang="en-US" dirty="0" smtClean="0"/>
            </a:p>
            <a:p>
              <a:endParaRPr lang="en-US" dirty="0"/>
            </a:p>
          </p:txBody>
        </p:sp>
      </p:grpSp>
    </p:spTree>
    <p:extLst>
      <p:ext uri="{BB962C8B-B14F-4D97-AF65-F5344CB8AC3E}">
        <p14:creationId xmlns:p14="http://schemas.microsoft.com/office/powerpoint/2010/main" val="3205810637"/>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28650" y="190500"/>
            <a:ext cx="8153400" cy="584775"/>
          </a:xfrm>
          <a:prstGeom prst="rect">
            <a:avLst/>
          </a:prstGeom>
          <a:solidFill>
            <a:srgbClr val="000000"/>
          </a:solidFill>
          <a:scene3d>
            <a:camera prst="orthographicFront"/>
            <a:lightRig rig="threePt" dir="t"/>
          </a:scene3d>
          <a:sp3d>
            <a:bevelT/>
          </a:sp3d>
        </p:spPr>
        <p:txBody>
          <a:bodyPr wrap="square" rtlCol="0">
            <a:spAutoFit/>
          </a:bodyPr>
          <a:lstStyle/>
          <a:p>
            <a:pPr algn="ctr"/>
            <a:r>
              <a:rPr lang="en-US" sz="3200" b="1" dirty="0" smtClean="0">
                <a:solidFill>
                  <a:srgbClr val="FFFF00"/>
                </a:solidFill>
              </a:rPr>
              <a:t>Created by Eric Junco</a:t>
            </a:r>
            <a:endParaRPr lang="en-US" sz="3200" dirty="0">
              <a:solidFill>
                <a:srgbClr val="FFFF00"/>
              </a:solidFill>
            </a:endParaRPr>
          </a:p>
        </p:txBody>
      </p:sp>
      <p:sp>
        <p:nvSpPr>
          <p:cNvPr id="2" name="AutoShape 8" descr="data:image/jpeg;base64,/9j/4AAQSkZJRgABAQAAAQABAAD/2wCEAAkGBhQSERQUExQWFRQUGBkaGBcYGR0bGBwcGBsYGBwaHxgeGyYgHB0jGh4eHy8gIycpLC0sGB8xNTAqNSYrLSkBCQoKDgwOFA8PFCwcHBwsLCkpKSkpKSkpLCwsLCkpLCwsLCkpKSksKSwpKSksLCkpKSkpKSksKSwpKSwsLCkpLP/AABEIALABHgMBIgACEQEDEQH/xAAcAAACAwEBAQEAAAAAAAAAAAAFBgMEBwIBAAj/xABOEAACAgAFAQYEAwUECAIGCwABAgMRAAQSITEFBhMiQVFhBzJxgRSR8CNCobHBUmLh8RUkM1NygpLRQ7IINERzosIWJTVjZHSDw9LT4v/EABcBAQEBAQAAAAAAAAAAAAAAAAABAgP/xAAZEQEBAQEBAQAAAAAAAAAAAAAAARFBMSH/2gAMAwEAAhEDEQA/ADvS01aiP7R9fRfyx91DMrGvdxjXISKA3qzVn03vb2wt5btaqA5eJ9cxfSt8fKtncgeRobHDT0zpCxKTq1yPu7nk87+32xlpX6V0JI/G5LzHlm3N7Hb0HoBi/Mi+nPr+v4Y9Z6G59gPPnavU4E9oO0UeTieSQo0oA0w6wGOo0CBzXqwB4xpkSi6ZrIUg+wG+3uf6cb+eE/rXbhMvmGgWIlo5Aksh/wBmrG/CKu9wdyRweaONN6DIzZSCWlDTRQOwo1chDGjd0L25xmCdFXNz9cjdPE+ZhVXC6yjd7ILG2rfg0OLwwNUCrIo25Hob3539cRvkDxR/L9fqsBPh11Zpcuoc+JCVa+bGHJGBvm8ZFHL5c81+V+3kdrvBKHLKPlH5Y5OYUDUTQH8/6480l9zapsdPDHg+I+X/AAj05wFuKYcKuo+vkPvjifKhh+1s15cL7bA7/e8S5fYbUAPbb8sSSNz+vIYqqnsBQ32Fe32x80YLbjmufbHai7/XpjnvgvPPoNz+vfEEL5cA7Afr7Yr02x2rbzrj7bYtEsb4QfYt+XA+94EZ3MxxkrpeeTSzqnzE6So8MYFHdgNh5HmqwFjpsw7mOypIRLA8VbDagP6Y5zHQoZAFMVqGBACkep86r/HEPQeoMYYFMbIzIAdqAMaqGseXi2+o42JwUkdgRZPzf0OA5y2RWNSI4yo9Of5vi4WFG1YV6IT/ACvHCkng7Y78/P8AV4okimXgOBvv5H+O+LgjFc/wGKIvz3B9aIxZjUfQ+o2/wxBYMe3t6UK/LEIygBtSUPsbX/p4H2rnHYkPsfrsR9xsf4YlEg44Pp+ucVEPfVWtT/xCyv5+X0OJ1j342PveLI42xH3JX5Nr3Knj7emKORl19sevkA3kAfXzxJl3B+vmDyMWRgA6QgeEgXW+2xu/1virNkDES8XqCyeo8yPQ/r6KXbjrbQ56WRHKvDloqHIJkzAsFa8Q0r/W8OPS5Zp4o2lQwFlUsn710CRz4Re2+/sMB7B1+Jl2ddQ5W/Ft6jkHGedvc4uYlhjBHzsduQAtfbYncY0nJ9n4YmZooURn5YLZJu9zzgF2s20IAt69RAA2C+v1JH5Yik/oHTETMwCqHi2A2/dB/hgp0HpbpA+uMq0UU0QJAo3JIwI2FitPpiObq+XysqS5iQKVGyDxSEEg2EG/lya5wA678T8zKmmBVyyNY7xyC5H91d629Ax9xixB+YwZSGNpnCUgCgm2PGwXz/kMJPUO308rEZOIqindiutz9eVUHmtztzhUbvpZCz63c+Ji1liKB1G/KiDvjdej9hBGgjkZV0pGdMQF6m1g27qb+X9xUB8wSAcVKz/sj25y6S5l5X099IpW0YigKuxqo35G8OWX7RZOX5Zot62EgVvyJU/bGDZdLX3J2+1HE34ghWWyNQGoeRrcX96xMa1vSabLLKdlNM1FFFc3sK+rffGMdrI6zUlz/iDdmT1vjixxXGw4HGPuz/ZvN5xZFyqFwmkugZVHiNDYsAd/yxU6v0TMZR9OYhkjP94UDuRseDuDwTwcXEG+jdoZMtAjRzZmNi7D9lIdOlNL/wCza1PPt6+t3Oldv58lmJpIymYOYaOaUyppJZbcVoIA+YjYEYX8t1WPuO7fWpDswZQD86hSN/a9vp6Yq9RzSNKWQ2ulAAdjsqij9xiBv7F9ZBzEzBRGrkHSDYBI8R3rkgmvesaLmuqBUBNkn5VF6mNcD+p8sY12SnhGaXvn0ISCSTQpd96B54++NQ6d1XLysZEzClmJChmQkJYAASwRdX68YzVF8hGR4pPE17LsQnNAe9ctyfpi7Fmb3wMBYAlip32qxsfTVtwcX8sou2DD7bfmMATy7HHU2Yrnb+WKxzUardgD3IxXmn5LbDyB+3P38sBH+NZidJCqPPzP/CCP4n8jiM5+jS3Z8+T58nn8sc5nNauLqzuT9P8ALFaORS23kQefreAtfiGPzG/vQ/L74kjW9jweR9xiAyAk2RuR54uwMob/AB/xwFjLrSKAKFAfkNvPesVM1nER41dgrO4Cg+ezG/tRxd71aXnFSXpUUkqyOoZ0KlSRuNJaqPP7x24PmNhQEhRqvfn2JB+92KxOqWePTFFF03Ww8RrbksST9bOJ+8Nc7+mKLqAYkVBWK0TDFpZAPMYg5ZKx9GD9R74lAHqP1548Yj2/XviiQTUf6ef+OJ4yDuMUZWHqNsQR9TUNRZQfUnY+VH/vigpJBYu6YcN/39Riie0SK7ROwEyrq0je13Fivf1/jixl88ZR4VZRdHWpB22NKaJHo3HpeBnWevxZXw6Wdj+6lV8yg217G2vBCh13pkWYOYzDpbkaNbDdVVSbXVsACbsc0d/RoyvV3jjKsqsYgFBBrgAce3oPTywl9U+KAUsUyztIjuviP7MVqUW1W5IN6QNrq8Asp1/Nz57KtOxCZnXIsaeGOgZUsruWOpD8xO1faKPdq+uzv3imVxpkTSFOkAMp22I88KXX89JFmpEExhWQWWRdTsKGwqjd3+8MNvaHLCidrOiyfMgsMXMv04f6QY0DeRZrq6Pew35elj6E4gTu1fYb8FDHMO/DPJoZ5dAslSxYJu4+poij9ce9F7EZidbSGSTUB+0I0rZF3regQPYnGk/FWddGTFi/x0e1+n+Y/PDfP1aJKDOuomgotnJ9Ai238MaRjk3SdOazsRIDx5OBGI4DJHCGo7WNucatm3CyMSQLSPnb96bGZdYzYkznU5ImKr3BJJWmpUQbKwBG45PtjS5Yx3pNWe6i3O5+afk843Ga/J+WO4+p/liVjtveJelx6io8tR5r0Hn6YunJ8n08x+vXbGWmjfAZTrzNUfDBztt3h9jiz8eI2McBYDR3hFhrN/tz8pUDjzv1x78Esq6/iCbX/wBXFgD/AHh9QcdfHWJvw8LFyQZmFFVA27/ewAeNt8Amp8JJmy6TpKDrWNtJik5kjWWrRXBq6vz9sMHwN6ekiZwSQQzU0W0oB4WY0A0bc17YfOhLL+AywXuza5bnV5ZWLnn+WEr4FTAJnrbT4kOxr/w5ziDNO1XTe4zskWhUKaQVQ6lvQpJBobG74FXgUq3hl+IIDdTzBR+8HhOqwf8Aw02sbbHb7YBZKAt+vp54DvpWbmEqJFK6F2VBTEC2IG4B4vGkxdO6xBnRklzEUkjRvIhatJCEqRqMeoNsaHHvir2lyUcXTekztCikNBrkAGpgDOxB21HYA74aYs/Dm+uwvEFkjOUm+cELy7g6WUn5XU8eeIEuX4nZyORo54Yi8blWUhuVvb5yPmHIxxn/AInLLs+Xo7bpIRxe4AA9f8cA+u5K85mQoA/1mZdIGwpmIrbj0GA+ey5VuOb+nli4pvj7ewIKGXdgfWVhzW3OO4viBACScrIb4H4h9v5/zwksLrEiZfbDA7J8SIQbOTY/Wdr/AIjHp+JcG1ZI+X/jH1vnThI/DH+ePI4LJ5/LDDWgr8UYNryN/WY+XH7mOh8Uob/+z1+8vv8A+7wix5U+n6/LFpOmORekk+W3/bDA6x/FeOr/ANHx1df7U3+Xd/q8W8p8Tor36eh44cf/ANWEOLpFkDiQiyt8Vz/ng907swfPAOUfxIh03+Bi+msE+n+7xbynb9GIIyUVe7C/y7r0wCy/ZsFSNvK6Pt7isGMn0CrIvnEBFe3Kn/2OKx/eFev+7GOz23B4ykP3I/8A4fxxWj6MN7Gw3P8AniI9Moml8v8ALAWD25AO+UhHqb//AMfq8Cs78RWiYMMlBqXhlO49wdG3+OJsx04aNRHHN7AfY/bCtmI1ldlDatPIBvkX/wBsA25rtTn50XuAgMpjpa+UOjsSTYvZfM+XB4xNmOiyxRATSd5Lalm2oa9DaVoAADbyHn64J9nOnlAmoniM+4/ZTCgK9+edz9rXWULa7OqnTf12TbYVtxgFjq/SIEyfUJNAMrTquqrYASKRvXhG/wB/vgX0zoUh/wBGSmtEcUinejby5krt54c+uRD8JOtWDmAT7G1PHnxj7M9O7uDIgUFASwB6pK58xt4jioD9Xo0P+H282xZ0g5sltwMhJfv+0i5H/fHvWYhWwr5dwPUtiSTKDvnJJ/8AUnBINHeWE8+XBxFXvifBaZP/APOx399sGezeVWOJVVQP27E15kxk2ffgYEfE6ICGBuazaMbJ/dUnYk7ceXv64K9n9RDnV/7ZKDQB+UMpF/UYqM+6tBWa6lZq4Tt5nV3I++xONDnmPeUFP+yiO9D96b3v7VjPeuRkZvqBbf8AZAAn/jyw8gB5V/njR8zERKef9lEPyabGozX5f6BEGKgnlm/gF8sFdamUoX06a20k8EHyXy2/MYi7H5ENTG/mfj2C4Y/9Eyd9sPC4OpqAJobWeecZbN/wY6WrxT99UvyVqXgBpANvsCPt6Yk+NnSYU6ezJEisssNEDcau8sffBH4S5YoMwDzUf/7mK/x2NdNb3mh/lKcAT6Z2dg/BZVmVixiyxJEkg3KRLezgcbYV/hP0wCbqscajSmYKKC7ClBnVRYBJoVufTD/0NbyOU2P+yyux2Owi8vXCh8Ga77q3vm//AJpsQZ58QMpo6s50KuqFHoMX+ZK3LAWePyGFzpyeFDTeLbw+lWTvQrD326y2rrDLRJGUi2H/AAjAno/SW/DxsE1alH5FR/Pf+OJobe2HZsnomVRm1SvLlRGSCoQShlC6VYg1ZtqJOo4p9kuyOYyfWocvmZVmrLSFdLPpUFStC1B/d9KqsMHbHr2XbKZGATxGZMxkdcQdS66DTWoJIo83ipm+32SPXVmEpeNcu8ZZY3NPZ2rTfHnVYqF/NdGX8dmhpofjJQKs14b+vJwq9rOnSAwx90FdhK96rbTQJQnZaUKeNySdzxjTBEDmZHYae9zLTKH8LFJYlKGj9a+oIwW7V9mI830yORI1adQNDAIWbXqj06mYAKSwNk0NN+WA/PjZuVkC6iUTcDbbUKwzdmsj3sFtuSzAX5AUOfS9/vhYzkJidkYDUp0sNtiuxGxrnzHOHLs51FIsoAdOoM/LUfmO9Ffb1/LFqpH7O1W3I9P44rjozWE7n+0TIGsm6rwnYVv8oHJvDrnSsKxNMyxiQN82m1KhTTUTvpZWB3BDCicUYs2sjokQVnlYKitKFYknYUqtX/NXvXGJoBZPoR5Yb39R9q/W+LXUs3FkyvepJT3WkCjVXvqHlWGhcmgLRT6VdGbUjkUQrMuoWN1OmwSODgN2l7KNnMxlctl1C94zamsFFA0liFvyUXQq9IHOAB5LtrkxPrOWcbae8BBcCq+Xiva8PXZnOQ5tGkhD6EbTbKFskWeCeARz64zSXsHmoJpYXy7OUdbZCvyjfbf95SOcaR8HMg6wzwSRlZVk7wq23hZECnm9yCMMDIMhXyi/rxieNNMqx92d1Zu8tdIogaSt2Cb2P14wVh0HYMt/8QxYAXUAulnI2AIJoEWeeASL+owA78B+f0xDNlBdeZ2/XlgvJMApNgEeRqwfTA8K5jVgQfcxhuHbzo+W3tijGWzPUCpH7aRAzEHQm/dG2s6fLa7HlgUnauYys8rNJaOooqlFgSrEqm4Vjqqt6q6xvnS+x2VMKroI1B2IV2UftSxJ0g0L9sDU+DuQ1A6GKi/ATe5IIJetRoAiieDgifs5+0hhY6rMcVng2YnF/Tcmvpj7PzLbr4rUxkkgjlUrehe4PGLWRyqwytCthEZFUHyHdykDV5/z4xJ1OHwKK/sD8lXAQZLKKUzTSsSn4i6HAARCQB72bPvjjqsX+t6Q3gjywKx34Q3eooYD102v0NeeLfdA5fNgix3j7f8AKmPOtdOUzOdAowAGvDxMpG439fywC7m9z6ihW23J3xzLlmfPZQaiI38LgEjUoDvpNbkWt+mwvEj5NYY44k+WNFVb32U0MX1gJzORIFAayfshH/zYCP4nZIDJg6iD3oo6mO5SQXyd8F+zWSiOUy3hLXHG1sSSWZAxYkmySSSSfXEPb2MNlksWBNGf/Nzi52XfVksoR5xQn84gcWehGy/TxL2glB2jiGrTezEJDSkefiOqjfyX5bNvWehQSAOVFkjdQvFHz03X3wpZnLEdaYlfDJmohZ4P7Fm/phz6hKY41QQyELpAI7ujS1/vAf4Ys6zWF9iYFTLmZiBGkkimgWYk6KAVRqbbc0NgLOHVMqskkcY3eQF0rgqFDA7GyCCDfviP4VdLifK/hMzDJHPBL3zBwVLB6CsLAtfDpI9gfPav1QHI9RaTvc0jZmMJGYo4nUFGdRHTxhCoCIAq0w8z5nDbvOdum6MikQCX8Rxqcpp7sDyCm/n9uMJPbH4rZjqcXcPDFHGXVvBqLWuoAai1fvemDXano00Gdy8+eeNvxLCm2XQw0kll8SqLYAlWO3lQwK7QQ5g538JLEkHjCh3RtC6vlfUmxUkfNRGx9DQNvbvrXWcimXVJI1jMMQOhIyVeJIw4LMtVr+WuR9Mc/D3pc2Y6XmpIs00WYL5hn7o6WLlVZNbAXudXF0GOnSdWKfa3s31DNzGCWZsxOsa/sgoEcd93cveWEVGIIUnxmjtzhg7J5/OZHLdy0GTikgUoXmndO8CM7A6ljMY+c1qayN/PADe0fSI8tmY5ocwZ5DllSUyHUPCoRXsHUGbQSRvubsWAaHZDq8YyOYEh/aHuND923dxoE/eYgAcSC7P5Dbvo/XM3PHmJI8rl1ihD1JGCfHEBKqK1kOuxYrYXxHfcAvk3YSExmXKRQs2ZWPWJXk7vu9FXHpNg7g8rYLWd8QZL0KTLnqkBSMvJ3veFpX7tCxIkUliKVef3d9QrBLrXYbN5jPHNpHFPHOwaQwWUQnTq8MmlydJ1g1Rs8cY13onRkyUaRRRtRcFythUBB3DE2wDADTqYgHagAMEMqWXSndonifUI2BAS3MZ3UbtXAGxJ3xUKHV+ykUWiSWf/AGbBY5H5+XQsRAFb+IihtQwZ7JTf6vHlyU1RVqoo6OhL8FHarFfNR9vPBnN9JhnK97GshQ2uobg0Rt9QTtwcCMp2zypmmhR7GXpSFjage8WLSraQp8bAbH+RwGe/EfsPJmOpf6vlY5GkTvC41qrMrlWRm192Do0Emg3ivzGLfZf4MMBefkUrV93G25Y2TqYrQAvhRyeRW7X2qyvUe/SXKHLJCqEOXsyrr062CkiNiFUabNXd7ViJhIcnmmlnlZ8vrBI0xnUoLkqUArZ1VfK0BresNUvdquwKNIEyMJDRmNDT7af2sjgg7Ak6ACx3IrYYtdO+F0DAZiXMyyR7soFJ4bYrqPNkVsNJv+B+ftMqZicd4pJjCIArMO9Qzro1D97X5UdrO3BX+pZiY5SOIPDDDGmWlkt3TwFpUKllNqvhR68O/hBOAOS9Gh/FSOGMcbLC27MBqV3d6JNWQguuAR67i+pZWOfM5WBTJEzDMaJaoMsmk0CSCWERNVdEjkAjB7pZy2aiVo5yyBmlNMQyAlSFbULQDSGra6BG2+DUCV3elFkRj4XHKDQQWYsSSSRp28iAcEKXUxmDFH3OVZnuRWlVkCao2KBpAxBVWVLLCwLG55xJ2Q7Ho6jNSZhpJpS1tBMREACwCDTWrTfO26igK3YM/nkpEzPhMszRKA3OoMqFqP7y1tfLj7WunyxqqiNtdsyk7glo6jYm/Sq/LFC31nP/AIMSExTSBHrwqSSGXWrWeQLokXuDgvl+zRcJI7yLJ8xCyOijcsEpa2+UH1rjBDtJ1YZbKzSkFtKkKoF6mbwote7ED74y1/jH1LVX4CNeN3EigbXySMRR7tVnfwcqxO5/bECOR7bZiqsWbcnSxs7cEfTArqXacwzohMTjUQDExPiVqKsDwNVgHzq6Awv9pe1+fzpy85ySquWLPq+dGooxsn90Bdx9ca30Hs8sUemREltUpzGgsUTWwuhtz9sBa7KNeTyx/wDuYv8AyL/XFsdQUB2LDSrVfodvP6nHQcRAA6EQUFA2AAHFbDjyGBknSXksjRTHUF3Cgnc7VfzeLjz9d8VAnq/UoVlzDu5IHdEgMNIAOhjdVe3meD71i8U1xQlDrE1MG9iA116ad/LjH3UOz0c7KHRZHGku73RKNqCmMGm+p8q5xCGlgzscKjVGUd12VQosnQFWiAPlBojdfPkPMrNa5pKAMrtp1HSTaKAQD66T+WKvbnqbxQ5iaJgHTLsUsKaPeRmqIPoTX19BVde0aTwINId2zIhKeh3umI8RWibHGxNDGffEjOZmB5suc73rOiOyEAaUVrVQ53L7q+1EgE+eAesiHzUcTE6BLGratNFQ3mQCARZ3Gx87NUWlOieKBi1mG65FlgBx+fN84VuwOXkXJMZGLacuAl1suliAGAGri7PrVmrw+av44QB+2WSMuUkAPyhn/wClH2/PHvZDLL/o/Jigf2EXl/cHni11aQGGUc+B7HnWg4j7Kt/qOV/9xH/5RihR6vEo6pAQT/63EKJPPcSnbc7URhx6ofD/AMw/kcK3aLK1nss//wCNhP1uEphn6qfCPqP5HGp1mhHZqeKRTIjKxlYsSrah5L4T6AKF222x51br65djGys4dQ4GqNQDZUUXkXbUovY0SObrHHZ/pMOViCRm+bd6LGzZJahdnzxR632KXOTwTd53fdElnDO8h5AjSN9UKJ5m1P03JPKOiXMdl1z0iHMRq+WVH7pxI2s/iEAe0AA00aF7isD/AMVMvSIZZJHDxRMJWRC7BYkkUsGSWPTYAYliws1RPDv03KCONItRcIKXwhaA4GlQAKA9MI+bKjonU99hNnkB9A2Yddv+rFRU6FJPlctPncxA8sjIZpP3L8JcjxSE0i/sxa/KiaRubKdL6xmsxIYpOkwpmAodmlljZApJVSSqPIx8NVt8vI2x38S+oRx5HNRhlGqEhBqq7DCl332F0Me9n+sBuoZuSPVMvcQorRDWCyyZhigdfBY1D5mFXucQXIezkuWTMO0kVSOshjhjKR2RoewzNu3hGoEbLVC8EOzDNDk4456Q5dNBZiACkbMiOWJ2BRVayfPEealz0rRg5fLx5fWhl76UvLpVgxpEQxhttrdheIOg9ni0c4zkcUobOTTwhj3g0ufAdLLsQCQBRryrFEz9dXNr/qRWZVcCRxqCVuRokK6H8QAOkmgcXsihUs8zqNlGm+ACxBJvz1ce35LPXsw82YP4aWUPEFWJY5QItakMwaP5WHKm7FKeN6YO0vTmnhoUPGjHcfKrBiL+w2wHHazqZjg0qmvvhIpolTQjZqDLuGbZQRwTftiaE91Dlwq9xGiqGSxUahNlJ48Owv1xWzHaCLVBGHLGRBIuhS5K7J4QAT8zA6iAtWb5xSzMizRyzCW9RMMeqykREsUWrujsZBKSxLAkEBbAGIKvxJ6nLoy8eUKd7I+zMUKDwGtQcMGUg3sP7NEWLmymVnkJWV4YVkYGYRhXDsyuxCFw1+DQSSDdbBaOpf6RmunBhC4muRoVObZWMbSxxwgIMx+6RIrDTZF6t6NDQk6QqMXA1PtQJIUBQVUAbhTp8JYCyOcUIvRelZgZhZyGCplwrGQEaJQWZyqLuwYm9Q1CrXyFS5jL5Rci0chmgSag8kwDM9i00EFgBqA0lRQ0gAYLdS7W/h8zl8u0AiaZ11vdxDWH4YCtQkAB1BTvdb3hlmgEgpr23vbnnjj8xzioF9mYhEDGocBQF1uhUtpFXZHjBrVY28RHlgn1WcJEztN3Kp4i501QvY6gdj7UdtjjnPQMY3ERHeaTo13p1BfDqI8VXRNb7Y4yPT3VU7xwZKGsqCAW2vTqY6R6e2AqTdCXNFGzLCVoX7yLQGjC2BVjvDqO2oE+dbepbqEKspLBSRQGoAi2Za2O3NYsIo++KvV5QkLO3yx05+kbBz/AYBd7X9R7yWPKpvREsh3tdBQouw/eLar9E99pW6YGA4O241e3v7j+GFro+fMrzZh7LSNXJ4Gw/hi4eqID5/ck+vtiKH9t+z7GAhFe6biiPECN/UY0Homc73LwyXuUF+W4Gltht8wPGMx611FJRRb8v5X9cOXw3z3eZEJq1NA7xmwAQAxKbf8AAV388A0ywhqsnbfZiP5EX98Uel5GWIzB5TIrys8dklkRgvgJPIDXXscXZcyq1qYLfFmsDM32nyqC2zEQ8/mBP5CzioIsdYKmt+b9PPg84CzyJliZDFGJNLaBF4pJB4SQFKigGrbfgfTCR1z4qRiR5cozzLGFtTaJ4m02Bptj9fWxdEYpwfFDNTvpbKbWNgH1CrNlgw9QKoXvx5AydnOgxxLESrQssjv3TvqYlmAEhYUBajV3deE+m9oXxdiy5k1ohLnvLl3p3JXw3wQiAqKHFbmsaFleyLZqErmBpjdu8SncNbWSxQaALB/ft9yGuhij2v7GxSrGTMSsUiKVCXVbaSy2E2NeIUMBa+FTLJ05T5H9mTxehQp2+5H/AH5w19Qzohhdzv3aE19BQH57YVsn00pBKctJJHGtyI1eBteouNBA1KCALoHx7Hw6irdY+IAky6ZVqilly8J7xn1L+6dyANJYAncCrHreAcs91rV4FBDur/syQpNLVC7V7LAbH1NiqwLy/aSTJiOJgU8I0IfGmkHSFF+JaA4DHywMi60JJ44JIzcsoRGIDK6nSbB3FVf0q8Fe1/TJPAkJTTSDu3sqVUng0WDHYctiip1HrXeyZHMSoUIzNyBbZUVNaK5oWAaHP9r2w7Z+ZXjDIyspYbg2OD54xzr8GZiUModKocgrtvQccj2NH2wtR9t5EFPqV/NkJUmrFGiP198NTBhfjc5aOsvHHS6WZi0n3CAp+WrDN0j4pZcsvfZ9QCbKLk3QbDgtrkO522xh8+SeM6ZEZCOQylSPsRhl+GvQkzfUsvDIoeOy7gnYqis1Gj5kAV74zjWv0X2a7QwZoM0EqyhRvp1GjVgEEbGgdsLuagefpmcTLKC7Z6bvFIYkXmg7GgTuE0sQDxfmMS//AEg1Z6Lp8EawQAOp7sBTQWjpAFLzXrh06T0eLKwrDCuiNOBybO5JJ3LE7knck4DI/iF8NMzmJDnM3m4SqqFKxRMpq6ARSxBJYjlv5YDdg+0HVP8ASUGW793iVgGjOjQIUBs8eHwjaq3rGv8AbfPwxZSXv1MgZaVBWpmJCqqk/vFytfn5YDdkey8MUIdoFWZkqUs1suoWy95tpXc7AXXN4aC/almlyZ7vcmSHgg7d6lmwSCKv7YK5fNpBl4mmZY6RASxrxaRtvydjtzhQk7ZSRtF3eWZMqy60EUQZ5FMiIh3KRxCQnZfE9OvBJAj6Z2czE0TifNSKHn1ERtvTUdHfldb6QTECgUV5HEHcfUctlRIRmI1DSFtZdbCuwIo8BQoGn13O/OJ3mEgaVWsPKqQudR0a2WEsob95jbBq4KVsMC+jdioYspFLClssyTG7Zm0h4wKo3oDkrtsbOCnX6zXcZV51jlaVZKdzHI0SSGggo6nYAbH0Jq8UFMv0JYpIO5hVQveFnJo0Spo3byE/3j5cjYEP1fsnIsLLJmoUyXfSTzhkZW0ST9+VEgfw18obne9jifq3aj8K2mUzRBdgXWNg/ABRzJbWSBZ333rCX8Xu3AfLfg0DAlo2drXxadblaB/td2b9ftgHbpHWenzQ5iVJYTlhepD4QFVVBuIgUp0al231H1wV6f2kizE0ZgmEsU0UhGkbBomjuzyrVIPCa4vH5TjA59sbX/6P8/7HNoRZRo3Xj99WU0TxekDyxUawz7Udwfy/LFTNZNXOoM4ZQa0yul+e4VqO/mQcRdY6sYYmYZaaRuERFVizHgeFjpF8saAxW7Pfifw6HORDvzZYRaQg32UftTe3J9TgKPQuzOaovnc5LI5YlY4nKRKv7qFlVGf3Jr7+bPl4QihVFACgMdfhxzx7Y9EBwHYH2wM6+ySwZiEnbum1VyLsee2CkaHzwg9M6YM3PPnGJUkpQBtSqIunY/3i1/TgeYc5HpaiM0QPIbC74Jq8Dn6XKLKkEbnjST/D+vnhgzndiwQPy9PpgWXjAbTIVIvhmF7+9/o4ilfNmVGAZFHB3IPntQ/pg58KZm/H5vUta40fbiwdO1D3xZlj7wD9rG7HkPsR7ahWL3ZTL9zmh4RcoKGmsWLcVz5J64B/IxRzfR4pBvFEx9WQHF7HhxULKdl2hzEckAy6JdSosSx2g3BBAYlgd9yPtvhhMZAIBrbYDavyGOscys37te9/4YDysRsD9sRKz7krvxtx7Hc+hwP6jlc02gwyIm/7QPqII24rcHne/wA8AQaRRZYivO/Me9isYL1L4Z5x+oBO5aXLgxKZkoK0ShVsMSaOkUQLIPrYvchl3VbZix2uydI9duW+hq/a9kXqcGekdjm5e4i1ARx5T5pSfIvRdT/d+ovzIJPVpx0zMRDLTvGgJLof2yhlNKQrVzuDZsaSR6YIduu2JL5adJBYjIPhcRy7jxRmiBvezEGiDe+HSfsUudykYLmDMI4lDBF/2i69JZSDqQA1XmBfmbybttnp4s46TxKNcEayQqNEZYQ6Q6qLA0sAy6drQYDR+xfahcxEX5snUreXAqvTFXtN8PcnJ+1jAiJbdatNwSaXUNJscA1udsJXw/zBg2lVkEhGgurKG1cUSuk2PQ72MO/WOrDQF+amG4+jY1PPrNaIWJFAgH1ZdQH/AC6h/MYX8912HLZzLQvHlhLmNg6eGYEg7mIRkhGIq+88+DWDGXzFi9JA96H15OBubzsks7Q5RUSSPT3uZKIxUuAVjQkUZCh1EnUFUjwsWoc20UPZzus+M25CxxrK5ZioAFLZ5sAAbkgcjEvXPiVDFkfxmXBzEXfd1YteNWpgCtsBXlz67YE9nclMzSxpNU8bPHPnpAZZGUSNpijV6RW0hWfYqNSbEnwhpPh9loumR/inWEmdT32gs8iEHQgQHwluSPUEnffFEfUesZnNZvKgqzq8p/DyNGIl1qjFiB3hV1VTqVrJu61Vg51nqeZghz8EiqaybTRPHWyiMxuGDNuwcD5bBBB2usMnW+gNLPkniKoMpJI1NqIIaNowFAI4JHmBWIO1HZmTMd8YylyZOXLgMzL4pGDaiQDsKGAodsur9zLkjoZV75RzS6VaNiCBY8hv5Vhh6Nk8u0YaK2VyHGpmO9Vwx2+nH8MIPbY51MymYniD5SB7RCbj86dwlsTdUDQvy5xzmfjUXnWPLwRuGoapGaPfz5BIA9a9aB84NIzGVqVX20BdNDajYo16Vt/nt11Lp8c6aJRa2p5KkFWVlIYEEEMAecK+Q7a951CKB6AdXSlbw6wqyGwTuaoA/wB6uThvWHam3A/W+KIOqG4mULditxYAPqtHUPat8IvaT4Nx53u2EvcMoJb9kpLMwUEsQV3pRsBzZ5Jxot49BxUYfnv/AEeJl3hzMcns6un8V1+WNC7Jdi4Ol6z3xaTMd2GaUoupkDWEFDYk3W54wy5rpEMht40YnzKgn88IHTPhxJNnZJs4tZaJicpB3pfRTgqasqopQStkEtuKFYDQ9WOxIPXfFIdOa77+Ui7o91X0P7IH+OLsUYXj/HAdhsdA440YizmcSKNpHOlEFsaJoD2G5wATtt1cRRxoCRJJJHpAseESIGJII23qvO+CLoZ2XVo8vGh+bSt36gf98KnaDtGubz8MkTExaU02K2DxtdE2pJ9dzp45w4ZNxz6/yH+OIqh1c81/hfnfthQnkYauQa9tx9vrhs6q1j9evqPpgB1GAHjnYWa2sj+mIoYOoE8H89zX6/nj7r+dYQDSStMr6vOhfne31xZjygc+RA9vK+AP154lz+VZlrUw8jRPrvtx71R5wG0qdsfMcUei5nvMvE93qRbPvVH+N4uNzisoMxAG51Kw4ZTR/wCxHsbGF7NdnJfxqZiKUAFNEpNd5W9EAJoahXzDy5wy92cQSIfTARpkqILSSuV9W0j7qgVT9CDicv54qZpmCk0QBySaAHmSTx9cDcwJ96V7PBG4xQcKgitiDyDhQbooyswfMTSzpJLohV2BKIUs29a300aF78mzuJjm8wSQVdQLHBG1VdkeuEvt51+aLM5cXqWGOWTcahqNKl7+ZWif7Ltsd8BpDZaJd42RCaNmUknY+pP5YSvil2LzOehjaAQStHq18CVwNWlVcqLA1N4b3Le2POwEk02UKZiHMIG71mzDBfGXJbVGWt1IBsELp8J88HsxFLmpUyqNJBl40WSZyCkrhr0RoaBF0S7LwTQo4ordsI//AKuljLMoKABGFlSa0AX+8poUPTGM57tQbI8S0xAYEmxzRU7efI9PfH6VynTEWNVUbACid2O3JY7knzPnjKPiR8JVdlnyQSPWxEkZ8KXv4l2peKK8eY88WxD9kMs70JDpsjwj0NbE+Qry5OK/w/zBky5lchnfM5m6FAVNIoH/AEgYpRdrIY2GoghaLMSNr4/yGEDsz8VvwsDxJGZGEk7IDt88jMCfMDfcCz9Mco3Wmdh+qPJkIZa7ySXvpHC187yuwBPCgbjf0GJ+hdk2/DQJnSsskMjSUCSmo2FuwNelTQBFXvvthX+E3Z3K/hY5S3fTISLYV3bEKzIFvkX83n5VjRowo4Jr6kj+eNImZMeqNsRFj5Hf3xIG2359sB88asCrAMp2IIsEehB5xnXW/gxHNnTmoZEgHhqJYqXUoAvZhuTd0P440YHHV4IzRvhzmYu5eLumkhnEthiCygCk3AHJbz2Fc4bcj1XMnaXKsh9VYMvlt5EfXcfxOGC8L2c7e5GKRo5cwsbKaOtXUfZiuk/UE4oLxT6gLUi/Iggj6gjEofAGXt/09Y2k/FwMqi6R1Zj7BQbJwB7C9oM51DMyZhpFjyalhHANBZvIWa1UOSbFnYbA4B+1YilUGib2Njke2JlXHmA57zfHYGPuceaPpgO8AO3WYVMlMG3Mg0KBySf8AT9sHlSsZl8SuoGSeFVJURvIoYeZ7qTURsaINAEjybEUm9n8vWhiSG0JquwSauyT9fP+1h+in0p6mtvvvhO7J5EltTjwKtbgVsK3G5G3l64ZWzMJAX9oONxRHpuCf64ivOqZsBfL0+/+d4W+oSmzVc/9rxe6nm0sAPqBHy0R6fUeeA8km7XsQPMc7jy/XGAk6fnivIvc+e/OLEXWDe6gk1+ucDMtMob1s4lcqWsE2N9/rdWMUap8MZ3bI05vRI6rtXhGk19iSN/TDbWEf4ZddWRJctXihYkMLplc878ENY9KA98PGKy+xBILP+Nf0xNWOJK2wAHrvTpMwndvl4pY7BppDYrzrQAT7HbFHLSTppy0bRQ1sC6F68wFGoKRV0D/AIYaycQTZZWIJVSRuCQCduOcBTy2QnDqzZksATqTuowrAg+YGoEHe7PHGCLR47XHWAEDoBFFZWBH91ePTyP3BB/jdyWIN4T4WqwR5e49R6/02xcxxLFqH8j5g+oxRS6YrogjkolAAHGwYDa6s0fMj32vFLtEp7kBa+cHf3Dn+eC4hO1myPasK2e6qWhfvSu07BdIPyjUADV2wNgnbj1vFZfmLIdfnhlM0c0iSsbZgxtvM6v7X0OLWXy5e3Lgs1kgc2Tdm/fGj5b4EwTszwdQUxMdUQCB20HjURIPPawN68jsKec+Bc0UqqmbhYN/auN+SCQlkMBzs1+3rltZ7CdpxkI2i/DrJrcs0jHxXSgAADgEHb35xpadu8iJoYmkMckwBUeIINtrY+GydhV8+4wpp8JgsiiPNHwldRki1aiK40uKF1yPLnAfrPZoiRcs7LJ3MoTWV0nRV+EF+QTpBv0PljI2XKNqt1a14U3z7/r0xL3vl+jhU7HwtDAImdmKM4YMbKnV8n0UUvP7vvsfbMcDbUbH2F2foBgL4fEgfA6WU/u3+f8ATHB6iR5EV/HFBe8R5gEqQNN1tqFrfuL3HtYxQXqHHocTjNgnFQoH4XrPOZs9MJq+WKKMQx1zRolj+d+pODMvw/6c/OTgB9VQIfzWsGhPj1ZcAN6R2SyuVcvBFoYgi9TttsTQZiBdDjBjViuMx7YlWUHAd1j1BjhJgbA5HI/Xlj0PiKD9su0D5PL98iB/EgIN7BmAJ2I4B4sYzbqULSTAsWLMZG03a2+9gH5TtVjfc++Gz4m9WRsrLCrKXUoZBe6WyFb9LG+/lXrgEhMk5O/p7gWfeufbEWOcodMLxqviY1wOL8WKWan0lj5cfl/icHX6GRRRtWkcEUfLmh6ULJwu57LupKONPB38IBNnniht+WAHZ2VdZIuqB3v1/wAMVcwtjSLv636H7/444zezuTRq6o2Nh5bb3fP+GBsk5SyCfYV/n+rxRPqIk9KuyR9bN74uBbF2eb8r39+ecAIup0SCBe5ut7o/bEkXVGJOwA3+/p+vpio0T4Uu3+kZBZr8O5r/APVjr+Z/jjX8fmiDr0mWlaaORo5ljKgjcc2LWiCDQJBv1x+jOj5gyQRO27PGjE+pZQT/ABwFvTjh497xy2aFsACxXTYH97z32rz+xx9l59YsAgAkURvYNev1wR8RjyseyJe10Tdev64x4LFA71yeMB6px80oFXtZr748ml0qTV0LocnFfp/VUmJC3agEg15/fAWjJjxZufbHenEb5NSb3B9iR6D19AMUL/bLtYMnl3lFNQO1+ZBC/wDxVjIF+JPcZaFAuoqqhgeGeTVM7X/aDPRH98emNx6n2by+YjaOZC6NVgu+9bjhsKPab4ZdP0Bly6qdVeFnA8QN+HXXkPywqPeyvQ+n9MKRKyvmmXd68Zseg2QEA0CbIHJwx5rpSTMHLtfIBohfKgOR5+f7x9cC5ei5WpDHKkGttTPE6B65amN6S29sOL234uQdURRYK90o8IMg1NXJa2s/fc4w0li6VDFMJdIEugrrAVdQbTd1ux8Iq7r74i6pkctKsiyRK4krUSdzXHivUBY4H5Y+zfWoCR+0QVwbG4NW3sV8vU1iODO5Vyr94lalADN8u7A2NQ9Bub5wEeR6HHE2pWkC6SApOyjbzIsnYAE+Xri2cwi2wJJO3HA3PG3Pv6YW+p/EfIxMVaTYAAadRk16iCGjoUoUXqNXYq7xwnxByMxVI3a+9SIMY9KSF20WrsaIDeInYhWGxrAMmWl7xiR4RdWDya9K/jidoz/XccYyzqXxpgiLRwxTlh4TJqioEEg6F0upHox59MWuynZts0xzc82fhViHAkzS3Le5BiRFKoQB5rtVCsVGliP0IP8ATHsat/Z49xiRczFsdS8b0w32G1A835Y8nlj83FcDxD1PPtVb4CORmHIr749SdqPH5n9c4r5jOIEY6l1CttYO1Kf+be/y9sfQusgUkroNb2dRNb37X5+gFYKnjzJoHmwLq9jX6+mLcct8C/5YpvIgqmAAYA+Lypbonmt8SZOS5DRGgehBv13BrAX1G4J54x9nM4kMbSSEKqiyT+QH3ND749Qg7+3rhP8AiFn4JCmWnm0RhDLIEapCQ0axrWhrB1O1AWdF8DAZj1jPd5mc02xdsxG2va1KxxtYPpe1b8DDb2adtHiWmNEmtj9PWv64Wen9LyjNLokkMjLE665o1Ad3MRVxo/cAWRgGNLYNc4do1hEMq5edHpV7su6ob3VwwbSRuAR7NteCp265DvZ4ocE/cfxxUz/aTLkH9oKLeIEHiueMCciirmYROYzHJDKyqzAKDTKobUQAS4FWaOIerZPppM5LqrlajCSeFXGXLG6JWu9FXbLbACjgK+alykusiZIjuQQa/wDhatquvrgNn+zEo1LEyTAL+6wuhuTp58/Lm8d9W6R09YZJ4n73u5609/WqMyaNAAGtaRlfXRGx8VnSPZIemn8VoYXHJOqkzktpjUCF4101KJGvVv4B6DckKE8ZVyGFMPUUfyOPVJ2u9/198Gu0HSxFPMIZsvJCO9kjKzo57tWpVNtvJpIIXcmjV1hcfOKb+3nzijnNSCm/4Tj9Y9FbRl8up57qMfkijH5HnzoJ4ocEWd/ubr9bY/S/ws7Q/iulwyM1tEWjYk2f2ZpbO1nu9JJ98ENUsiV8ygyeEMCASd9gfMjf1ws9I7aiek1RpNpa4nLLIpX/AHkdeAAeIm+CCNjsS690CPMLFY06WUiWM6ZECnUulgL0lgAQCNmO43wgdtenZTp3UIeoAPqlaUOok0q0ujUG8ewBVmvxVeiq3OIGjtn1OLu8145IpYYf9ooJCCVgFdStnVd+EV71scFc1lsz3Uf4eZNSiiZQWDihRJqw13xXOMHzvauSRoElErIjKY55HMg7mR9SLmIwSkjA8g0fAB5XjaeldWjy2TYjvnEXgQTECWRgCQgDBfEaoAAigK2wVy2f6nESWykM23MM+gmv7sgxRh6jMkvetl3y3i+VyCpsWQHXY+ex4oHBTo/xEyOZleFJ1EiVYcFNydNDWFs6tq+mD0kCTJRp0cAgg7Ecggj8wRggS/bjLqacTJ/eMTFf+pQRjqHt7kGKqM1FqYgAElTbGgNwK32x90/o0mXkPdyaom5RiQR7ggVf5X/IuYFb5lVvqAf5jFgmIwD7QOe5APIcA1/wt/PBzALtav7Jau9Y4+j41xl//9k="/>
          <p:cNvSpPr>
            <a:spLocks noChangeAspect="1" noChangeArrowheads="1"/>
          </p:cNvSpPr>
          <p:nvPr/>
        </p:nvSpPr>
        <p:spPr bwMode="auto">
          <a:xfrm>
            <a:off x="63500" y="-812800"/>
            <a:ext cx="272415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28650" y="1066800"/>
            <a:ext cx="8153400" cy="1754326"/>
          </a:xfrm>
          <a:prstGeom prst="rect">
            <a:avLst/>
          </a:prstGeom>
          <a:solidFill>
            <a:schemeClr val="accent5">
              <a:lumMod val="20000"/>
              <a:lumOff val="80000"/>
            </a:schemeClr>
          </a:solidFill>
        </p:spPr>
        <p:txBody>
          <a:bodyPr wrap="square" rtlCol="0">
            <a:spAutoFit/>
          </a:bodyPr>
          <a:lstStyle/>
          <a:p>
            <a:r>
              <a:rPr lang="en-US" b="1" dirty="0" smtClean="0">
                <a:solidFill>
                  <a:srgbClr val="000000"/>
                </a:solidFill>
              </a:rPr>
              <a:t>Would you like classroom t-shirts , awards and / or other  personalized merchandise for your class, athletic team,  or club? </a:t>
            </a:r>
          </a:p>
          <a:p>
            <a:endParaRPr lang="en-US" b="1" dirty="0">
              <a:solidFill>
                <a:srgbClr val="000000"/>
              </a:solidFill>
            </a:endParaRPr>
          </a:p>
          <a:p>
            <a:r>
              <a:rPr lang="en-US" b="1" dirty="0" smtClean="0">
                <a:solidFill>
                  <a:srgbClr val="000000"/>
                </a:solidFill>
              </a:rPr>
              <a:t>Please go to </a:t>
            </a:r>
            <a:r>
              <a:rPr lang="en-US" b="1" dirty="0" smtClean="0">
                <a:solidFill>
                  <a:srgbClr val="000000"/>
                </a:solidFill>
                <a:hlinkClick r:id="rId2"/>
              </a:rPr>
              <a:t>www.erical.com</a:t>
            </a:r>
            <a:r>
              <a:rPr lang="en-US" b="1" dirty="0" smtClean="0">
                <a:solidFill>
                  <a:srgbClr val="000000"/>
                </a:solidFill>
              </a:rPr>
              <a:t> for up to a 30 % discount!</a:t>
            </a:r>
          </a:p>
          <a:p>
            <a:endParaRPr lang="en-US" b="1" dirty="0">
              <a:solidFill>
                <a:srgbClr val="000000"/>
              </a:solidFill>
            </a:endParaRPr>
          </a:p>
          <a:p>
            <a:endParaRPr lang="en-US" b="1"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1143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665298"/>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390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Themes Chapter 1</a:t>
            </a:r>
            <a:endParaRPr lang="en-US" sz="3600" dirty="0">
              <a:solidFill>
                <a:srgbClr val="C00000"/>
              </a:solidFill>
              <a:effectLst>
                <a:glow rad="228600">
                  <a:srgbClr val="FFFF00">
                    <a:alpha val="40000"/>
                  </a:srgbClr>
                </a:glow>
              </a:effectLst>
              <a:latin typeface="Lucida Handwriting" pitchFamily="66" charset="0"/>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Diagram 5"/>
          <p:cNvGraphicFramePr/>
          <p:nvPr>
            <p:extLst>
              <p:ext uri="{D42A27DB-BD31-4B8C-83A1-F6EECF244321}">
                <p14:modId xmlns:p14="http://schemas.microsoft.com/office/powerpoint/2010/main" val="3223738407"/>
              </p:ext>
            </p:extLst>
          </p:nvPr>
        </p:nvGraphicFramePr>
        <p:xfrm>
          <a:off x="3962400" y="2819400"/>
          <a:ext cx="5492087" cy="4143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33400" y="732242"/>
            <a:ext cx="8610600" cy="2010958"/>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r>
              <a:rPr lang="en-US" dirty="0">
                <a:solidFill>
                  <a:srgbClr val="FFFFFF"/>
                </a:solidFill>
              </a:rPr>
              <a:t>The soldier is on friendlier terms than other men with his stomach and intestines. Three-quarters of his vocabulary is derived from these regions, and they give an intimate </a:t>
            </a:r>
            <a:r>
              <a:rPr lang="en-US" dirty="0" err="1">
                <a:solidFill>
                  <a:srgbClr val="FFFFFF"/>
                </a:solidFill>
              </a:rPr>
              <a:t>flavour</a:t>
            </a:r>
            <a:r>
              <a:rPr lang="en-US" dirty="0">
                <a:solidFill>
                  <a:srgbClr val="FFFFFF"/>
                </a:solidFill>
              </a:rPr>
              <a:t> to expressions of his greatest joy as well as of his deepest indignation. It is impossible to express oneself in any other way so clearly and pithily. Our families and our teachers will be shocked when we go home, but here it is the universal language." </a:t>
            </a:r>
          </a:p>
        </p:txBody>
      </p:sp>
      <p:pic>
        <p:nvPicPr>
          <p:cNvPr id="4098" name="Picture 2" descr="http://www.filmreference.com/images/sjff_01_img00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10363">
            <a:off x="455253" y="2884815"/>
            <a:ext cx="3976268"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2"/>
          <p:cNvSpPr/>
          <p:nvPr/>
        </p:nvSpPr>
        <p:spPr>
          <a:xfrm rot="20524745">
            <a:off x="7035590" y="3629253"/>
            <a:ext cx="1905000" cy="685800"/>
          </a:xfrm>
          <a:prstGeom prst="ellipse">
            <a:avLst/>
          </a:prstGeom>
          <a:noFill/>
          <a:ln w="38100">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149272"/>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5911"/>
            <a:ext cx="8077200" cy="646331"/>
          </a:xfrm>
          <a:prstGeom prst="rect">
            <a:avLst/>
          </a:prstGeom>
          <a:noFill/>
        </p:spPr>
        <p:txBody>
          <a:bodyPr wrap="square" rtlCol="0">
            <a:spAutoFit/>
          </a:bodyPr>
          <a:lstStyle/>
          <a:p>
            <a:r>
              <a:rPr lang="en-US" sz="3600" dirty="0" smtClean="0">
                <a:solidFill>
                  <a:srgbClr val="C00000"/>
                </a:solidFill>
                <a:effectLst>
                  <a:glow rad="228600">
                    <a:srgbClr val="FFFF00">
                      <a:alpha val="40000"/>
                    </a:srgbClr>
                  </a:glow>
                </a:effectLst>
                <a:latin typeface="Lucida Handwriting" pitchFamily="66" charset="0"/>
              </a:rPr>
              <a:t>Themes Chapter 1</a:t>
            </a:r>
            <a:endParaRPr lang="en-US" sz="3600" dirty="0">
              <a:solidFill>
                <a:srgbClr val="C00000"/>
              </a:solidFill>
              <a:effectLst>
                <a:glow rad="228600">
                  <a:srgbClr val="FFFF00">
                    <a:alpha val="40000"/>
                  </a:srgbClr>
                </a:glow>
              </a:effectLst>
              <a:latin typeface="Lucida Handwriting" pitchFamily="66" charset="0"/>
            </a:endParaRPr>
          </a:p>
        </p:txBody>
      </p:sp>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Diagram 5"/>
          <p:cNvGraphicFramePr/>
          <p:nvPr>
            <p:extLst>
              <p:ext uri="{D42A27DB-BD31-4B8C-83A1-F6EECF244321}">
                <p14:modId xmlns:p14="http://schemas.microsoft.com/office/powerpoint/2010/main" val="1388146687"/>
              </p:ext>
            </p:extLst>
          </p:nvPr>
        </p:nvGraphicFramePr>
        <p:xfrm>
          <a:off x="3962400" y="2819400"/>
          <a:ext cx="5492087" cy="4143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75993" y="732242"/>
            <a:ext cx="8968007" cy="20109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FF"/>
                </a:solidFill>
              </a:rPr>
              <a:t>"The wisest were just the poor and simple people. They knew the war to be a misfortune, whereas those who were better off, and should have been able to see more clearly what the consequences would be, were beside themselves with joy. </a:t>
            </a:r>
            <a:r>
              <a:rPr lang="en-US" sz="2000" b="1" dirty="0" err="1">
                <a:solidFill>
                  <a:srgbClr val="FFFFFF"/>
                </a:solidFill>
              </a:rPr>
              <a:t>Katczinsky</a:t>
            </a:r>
            <a:r>
              <a:rPr lang="en-US" sz="2000" b="1" dirty="0">
                <a:solidFill>
                  <a:srgbClr val="FFFFFF"/>
                </a:solidFill>
              </a:rPr>
              <a:t> said that was a result of their upbringing. It made them stupid. And what Kat said, he had thought about."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31435" flipH="1">
            <a:off x="474943" y="2819603"/>
            <a:ext cx="3276600" cy="4000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Oval 7"/>
          <p:cNvSpPr/>
          <p:nvPr/>
        </p:nvSpPr>
        <p:spPr>
          <a:xfrm rot="20524745">
            <a:off x="7035590" y="3629253"/>
            <a:ext cx="1905000" cy="685800"/>
          </a:xfrm>
          <a:prstGeom prst="ellipse">
            <a:avLst/>
          </a:prstGeom>
          <a:noFill/>
          <a:ln w="38100">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614872"/>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85800" y="85911"/>
            <a:ext cx="8077200" cy="646331"/>
          </a:xfrm>
          <a:prstGeom prst="rect">
            <a:avLst/>
          </a:prstGeom>
          <a:solidFill>
            <a:srgbClr val="FFFF00"/>
          </a:solidFill>
          <a:scene3d>
            <a:camera prst="orthographicFront"/>
            <a:lightRig rig="threePt" dir="t"/>
          </a:scene3d>
          <a:sp3d>
            <a:bevelT/>
          </a:sp3d>
        </p:spPr>
        <p:txBody>
          <a:bodyPr wrap="square" rtlCol="0">
            <a:spAutoFit/>
          </a:bodyPr>
          <a:lstStyle/>
          <a:p>
            <a:pPr algn="ctr"/>
            <a:r>
              <a:rPr lang="en-US" sz="3600" dirty="0" smtClean="0">
                <a:solidFill>
                  <a:srgbClr val="000000"/>
                </a:solidFill>
                <a:effectLst/>
                <a:latin typeface="Lucida Handwriting" pitchFamily="66" charset="0"/>
              </a:rPr>
              <a:t>Chapter 2 Questions preview</a:t>
            </a:r>
            <a:endParaRPr lang="en-US" sz="3600" dirty="0">
              <a:solidFill>
                <a:srgbClr val="000000"/>
              </a:solidFill>
              <a:effectLst/>
              <a:latin typeface="Lucida Handwriting" pitchFamily="66" charset="0"/>
            </a:endParaRPr>
          </a:p>
        </p:txBody>
      </p:sp>
      <p:sp>
        <p:nvSpPr>
          <p:cNvPr id="3" name="TextBox 2"/>
          <p:cNvSpPr txBox="1"/>
          <p:nvPr/>
        </p:nvSpPr>
        <p:spPr>
          <a:xfrm>
            <a:off x="838200" y="914400"/>
            <a:ext cx="7696200" cy="5909310"/>
          </a:xfrm>
          <a:prstGeom prst="rect">
            <a:avLst/>
          </a:prstGeom>
          <a:solidFill>
            <a:schemeClr val="tx1">
              <a:lumMod val="20000"/>
              <a:lumOff val="80000"/>
            </a:schemeClr>
          </a:solidFill>
        </p:spPr>
        <p:txBody>
          <a:bodyPr wrap="square" rtlCol="0">
            <a:spAutoFit/>
          </a:bodyPr>
          <a:lstStyle/>
          <a:p>
            <a:r>
              <a:rPr lang="en-US" dirty="0">
                <a:solidFill>
                  <a:srgbClr val="000000"/>
                </a:solidFill>
              </a:rPr>
              <a:t>Chapter 2 </a:t>
            </a:r>
            <a:br>
              <a:rPr lang="en-US" dirty="0">
                <a:solidFill>
                  <a:srgbClr val="000000"/>
                </a:solidFill>
              </a:rPr>
            </a:br>
            <a:r>
              <a:rPr lang="en-US" dirty="0">
                <a:solidFill>
                  <a:srgbClr val="000000"/>
                </a:solidFill>
              </a:rPr>
              <a:t>1. Why does Paul refer to his generation as a “waste land”? </a:t>
            </a:r>
            <a:endParaRPr lang="en-US" dirty="0" smtClean="0">
              <a:solidFill>
                <a:srgbClr val="000000"/>
              </a:solidFill>
            </a:endParaRPr>
          </a:p>
          <a:p>
            <a:r>
              <a:rPr lang="en-US" dirty="0" smtClean="0">
                <a:solidFill>
                  <a:srgbClr val="FF0000"/>
                </a:solidFill>
              </a:rPr>
              <a:t>Because </a:t>
            </a:r>
            <a:r>
              <a:rPr lang="en-US" dirty="0">
                <a:solidFill>
                  <a:srgbClr val="FF0000"/>
                </a:solidFill>
              </a:rPr>
              <a:t>they have left the connections of their families without making new families or aspirations.  The time of their life that is supposed to be formed through experiences of love, family, and success has only been tainted by war.</a:t>
            </a:r>
            <a:r>
              <a:rPr lang="en-US" dirty="0">
                <a:solidFill>
                  <a:srgbClr val="000000"/>
                </a:solidFill>
              </a:rPr>
              <a:t/>
            </a:r>
            <a:br>
              <a:rPr lang="en-US" dirty="0">
                <a:solidFill>
                  <a:srgbClr val="000000"/>
                </a:solidFill>
              </a:rPr>
            </a:br>
            <a:r>
              <a:rPr lang="en-US" dirty="0">
                <a:solidFill>
                  <a:srgbClr val="000000"/>
                </a:solidFill>
              </a:rPr>
              <a:t>2. Who is Corporal </a:t>
            </a:r>
            <a:r>
              <a:rPr lang="en-US" dirty="0" err="1">
                <a:solidFill>
                  <a:srgbClr val="000000"/>
                </a:solidFill>
              </a:rPr>
              <a:t>Himmelstoss</a:t>
            </a:r>
            <a:r>
              <a:rPr lang="en-US" dirty="0">
                <a:solidFill>
                  <a:srgbClr val="000000"/>
                </a:solidFill>
              </a:rPr>
              <a:t>? </a:t>
            </a:r>
            <a:endParaRPr lang="en-US" dirty="0" smtClean="0">
              <a:solidFill>
                <a:srgbClr val="000000"/>
              </a:solidFill>
            </a:endParaRPr>
          </a:p>
          <a:p>
            <a:r>
              <a:rPr lang="en-US" dirty="0" smtClean="0">
                <a:solidFill>
                  <a:srgbClr val="FF0000"/>
                </a:solidFill>
              </a:rPr>
              <a:t>He </a:t>
            </a:r>
            <a:r>
              <a:rPr lang="en-US" dirty="0">
                <a:solidFill>
                  <a:srgbClr val="FF0000"/>
                </a:solidFill>
              </a:rPr>
              <a:t>is the leader of No.9 platoon in which all of the boys/men previously described are stationed.  In civilian life, he was a postman, and he often gives </a:t>
            </a:r>
            <a:r>
              <a:rPr lang="en-US" dirty="0" err="1">
                <a:solidFill>
                  <a:srgbClr val="FF0000"/>
                </a:solidFill>
              </a:rPr>
              <a:t>Tjaden</a:t>
            </a:r>
            <a:r>
              <a:rPr lang="en-US" dirty="0">
                <a:solidFill>
                  <a:srgbClr val="FF0000"/>
                </a:solidFill>
              </a:rPr>
              <a:t> and Paul a hard time/extra ridiculous commands to complete.</a:t>
            </a:r>
            <a:r>
              <a:rPr lang="en-US" dirty="0">
                <a:solidFill>
                  <a:srgbClr val="000000"/>
                </a:solidFill>
              </a:rPr>
              <a:t/>
            </a:r>
            <a:br>
              <a:rPr lang="en-US" dirty="0">
                <a:solidFill>
                  <a:srgbClr val="000000"/>
                </a:solidFill>
              </a:rPr>
            </a:br>
            <a:r>
              <a:rPr lang="en-US" dirty="0">
                <a:solidFill>
                  <a:srgbClr val="000000"/>
                </a:solidFill>
              </a:rPr>
              <a:t>3. What prejudice does Paul have against small men? Why? </a:t>
            </a:r>
            <a:endParaRPr lang="en-US" dirty="0" smtClean="0">
              <a:solidFill>
                <a:srgbClr val="000000"/>
              </a:solidFill>
            </a:endParaRPr>
          </a:p>
          <a:p>
            <a:r>
              <a:rPr lang="en-US" dirty="0" smtClean="0">
                <a:solidFill>
                  <a:srgbClr val="FF0000"/>
                </a:solidFill>
              </a:rPr>
              <a:t>Paul </a:t>
            </a:r>
            <a:r>
              <a:rPr lang="en-US" dirty="0">
                <a:solidFill>
                  <a:srgbClr val="FF0000"/>
                </a:solidFill>
              </a:rPr>
              <a:t>does not like small men because he believes that they try to make up for their lack in size with the power that they are given.  They wield the power in a very unhealthy way, taking out their lifetime of feeling small on those who aren’t weak and small as they are.</a:t>
            </a:r>
            <a:r>
              <a:rPr lang="en-US" dirty="0">
                <a:solidFill>
                  <a:srgbClr val="000000"/>
                </a:solidFill>
              </a:rPr>
              <a:t/>
            </a:r>
            <a:br>
              <a:rPr lang="en-US" dirty="0">
                <a:solidFill>
                  <a:srgbClr val="000000"/>
                </a:solidFill>
              </a:rPr>
            </a:br>
            <a:r>
              <a:rPr lang="en-US" dirty="0">
                <a:solidFill>
                  <a:srgbClr val="000000"/>
                </a:solidFill>
              </a:rPr>
              <a:t>4. How do Paul and </a:t>
            </a:r>
            <a:r>
              <a:rPr lang="en-US" dirty="0" err="1">
                <a:solidFill>
                  <a:srgbClr val="000000"/>
                </a:solidFill>
              </a:rPr>
              <a:t>Kropp</a:t>
            </a:r>
            <a:r>
              <a:rPr lang="en-US" dirty="0">
                <a:solidFill>
                  <a:srgbClr val="000000"/>
                </a:solidFill>
              </a:rPr>
              <a:t> get revenge on </a:t>
            </a:r>
            <a:r>
              <a:rPr lang="en-US" dirty="0" err="1">
                <a:solidFill>
                  <a:srgbClr val="000000"/>
                </a:solidFill>
              </a:rPr>
              <a:t>Himmelstoss</a:t>
            </a:r>
            <a:r>
              <a:rPr lang="en-US" dirty="0">
                <a:solidFill>
                  <a:srgbClr val="000000"/>
                </a:solidFill>
              </a:rPr>
              <a:t>? </a:t>
            </a:r>
            <a:endParaRPr lang="en-US" dirty="0" smtClean="0">
              <a:solidFill>
                <a:srgbClr val="000000"/>
              </a:solidFill>
            </a:endParaRPr>
          </a:p>
          <a:p>
            <a:r>
              <a:rPr lang="en-US" dirty="0" smtClean="0">
                <a:solidFill>
                  <a:srgbClr val="FF0000"/>
                </a:solidFill>
              </a:rPr>
              <a:t>They </a:t>
            </a:r>
            <a:r>
              <a:rPr lang="en-US" dirty="0">
                <a:solidFill>
                  <a:srgbClr val="FF0000"/>
                </a:solidFill>
              </a:rPr>
              <a:t>wait until the end of their training, and then they wait to “attack” him as he leaves a bar one night.  Because he is drunk and distracted by his own singing, </a:t>
            </a:r>
            <a:r>
              <a:rPr lang="en-US" dirty="0" err="1">
                <a:solidFill>
                  <a:srgbClr val="FF0000"/>
                </a:solidFill>
              </a:rPr>
              <a:t>Himmelstoss</a:t>
            </a:r>
            <a:r>
              <a:rPr lang="en-US" dirty="0">
                <a:solidFill>
                  <a:srgbClr val="FF0000"/>
                </a:solidFill>
              </a:rPr>
              <a:t> does not see they boys as they come up behind him, put a sheet over his head, hit him, pull his drawers down and whip him on the buttocks</a:t>
            </a:r>
            <a:r>
              <a:rPr lang="en-US" dirty="0" smtClean="0">
                <a:solidFill>
                  <a:srgbClr val="FF0000"/>
                </a:solidFill>
              </a:rPr>
              <a:t>.</a:t>
            </a:r>
            <a:r>
              <a:rPr lang="en-US" dirty="0">
                <a:solidFill>
                  <a:srgbClr val="000000"/>
                </a:solidFill>
              </a:rPr>
              <a:t/>
            </a: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val="3237407646"/>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Chapter 2 Questions</a:t>
            </a:r>
            <a:endParaRPr lang="en-US" dirty="0">
              <a:solidFill>
                <a:srgbClr val="FFFF00"/>
              </a:solidFill>
            </a:endParaRPr>
          </a:p>
        </p:txBody>
      </p:sp>
      <p:sp>
        <p:nvSpPr>
          <p:cNvPr id="4" name="TextBox 3"/>
          <p:cNvSpPr txBox="1"/>
          <p:nvPr/>
        </p:nvSpPr>
        <p:spPr>
          <a:xfrm>
            <a:off x="609600" y="1426464"/>
            <a:ext cx="7467600" cy="5355312"/>
          </a:xfrm>
          <a:prstGeom prst="rect">
            <a:avLst/>
          </a:prstGeom>
          <a:solidFill>
            <a:schemeClr val="tx1">
              <a:lumMod val="20000"/>
              <a:lumOff val="80000"/>
            </a:schemeClr>
          </a:solidFill>
        </p:spPr>
        <p:txBody>
          <a:bodyPr wrap="square" rtlCol="0">
            <a:spAutoFit/>
          </a:bodyPr>
          <a:lstStyle/>
          <a:p>
            <a:r>
              <a:rPr lang="en-US" dirty="0">
                <a:solidFill>
                  <a:srgbClr val="000000"/>
                </a:solidFill>
              </a:rPr>
              <a:t>5. According to Paul, what is the finest thing to arise from the war? </a:t>
            </a:r>
            <a:r>
              <a:rPr lang="en-US" dirty="0">
                <a:solidFill>
                  <a:srgbClr val="FF0000"/>
                </a:solidFill>
              </a:rPr>
              <a:t>COMERADESHIP</a:t>
            </a:r>
            <a:r>
              <a:rPr lang="en-US" dirty="0">
                <a:solidFill>
                  <a:srgbClr val="000000"/>
                </a:solidFill>
              </a:rPr>
              <a:t/>
            </a:r>
            <a:br>
              <a:rPr lang="en-US" dirty="0">
                <a:solidFill>
                  <a:srgbClr val="000000"/>
                </a:solidFill>
              </a:rPr>
            </a:br>
            <a:r>
              <a:rPr lang="en-US" dirty="0">
                <a:solidFill>
                  <a:srgbClr val="000000"/>
                </a:solidFill>
              </a:rPr>
              <a:t>6. What makes </a:t>
            </a:r>
            <a:r>
              <a:rPr lang="en-US" dirty="0" err="1">
                <a:solidFill>
                  <a:srgbClr val="000000"/>
                </a:solidFill>
              </a:rPr>
              <a:t>Kemmerich’s</a:t>
            </a:r>
            <a:r>
              <a:rPr lang="en-US" dirty="0">
                <a:solidFill>
                  <a:srgbClr val="000000"/>
                </a:solidFill>
              </a:rPr>
              <a:t> death so personal for Paul? </a:t>
            </a:r>
            <a:endParaRPr lang="en-US" dirty="0" smtClean="0">
              <a:solidFill>
                <a:srgbClr val="000000"/>
              </a:solidFill>
            </a:endParaRPr>
          </a:p>
          <a:p>
            <a:r>
              <a:rPr lang="en-US" dirty="0" smtClean="0">
                <a:solidFill>
                  <a:srgbClr val="FF0000"/>
                </a:solidFill>
              </a:rPr>
              <a:t>They </a:t>
            </a:r>
            <a:r>
              <a:rPr lang="en-US" dirty="0">
                <a:solidFill>
                  <a:srgbClr val="FF0000"/>
                </a:solidFill>
              </a:rPr>
              <a:t>grew up together.</a:t>
            </a:r>
            <a:r>
              <a:rPr lang="en-US" dirty="0">
                <a:solidFill>
                  <a:srgbClr val="000000"/>
                </a:solidFill>
              </a:rPr>
              <a:t/>
            </a:r>
            <a:br>
              <a:rPr lang="en-US" dirty="0">
                <a:solidFill>
                  <a:srgbClr val="000000"/>
                </a:solidFill>
              </a:rPr>
            </a:br>
            <a:r>
              <a:rPr lang="en-US" dirty="0">
                <a:solidFill>
                  <a:srgbClr val="000000"/>
                </a:solidFill>
              </a:rPr>
              <a:t>7. What is significant about </a:t>
            </a:r>
            <a:r>
              <a:rPr lang="en-US" dirty="0" err="1">
                <a:solidFill>
                  <a:srgbClr val="000000"/>
                </a:solidFill>
              </a:rPr>
              <a:t>Kemmerich’s</a:t>
            </a:r>
            <a:r>
              <a:rPr lang="en-US" dirty="0">
                <a:solidFill>
                  <a:srgbClr val="000000"/>
                </a:solidFill>
              </a:rPr>
              <a:t> telling Paul to take the boots for Muller</a:t>
            </a:r>
            <a:r>
              <a:rPr lang="en-US" dirty="0" smtClean="0">
                <a:solidFill>
                  <a:srgbClr val="000000"/>
                </a:solidFill>
              </a:rPr>
              <a:t>?</a:t>
            </a:r>
          </a:p>
          <a:p>
            <a:r>
              <a:rPr lang="en-US" dirty="0" smtClean="0">
                <a:solidFill>
                  <a:srgbClr val="FF0000"/>
                </a:solidFill>
              </a:rPr>
              <a:t> </a:t>
            </a:r>
            <a:r>
              <a:rPr lang="en-US" dirty="0">
                <a:solidFill>
                  <a:srgbClr val="FF0000"/>
                </a:solidFill>
              </a:rPr>
              <a:t>It shows that </a:t>
            </a:r>
            <a:r>
              <a:rPr lang="en-US" dirty="0" err="1">
                <a:solidFill>
                  <a:srgbClr val="FF0000"/>
                </a:solidFill>
              </a:rPr>
              <a:t>Kemmerich</a:t>
            </a:r>
            <a:r>
              <a:rPr lang="en-US" dirty="0">
                <a:solidFill>
                  <a:srgbClr val="FF0000"/>
                </a:solidFill>
              </a:rPr>
              <a:t> understands that he is going to die, and that Muller meant no harm in asking for the boots, it is merely a necessity for survival on the front.</a:t>
            </a:r>
            <a:r>
              <a:rPr lang="en-US" dirty="0">
                <a:solidFill>
                  <a:srgbClr val="000000"/>
                </a:solidFill>
              </a:rPr>
              <a:t/>
            </a:r>
            <a:br>
              <a:rPr lang="en-US" dirty="0">
                <a:solidFill>
                  <a:srgbClr val="000000"/>
                </a:solidFill>
              </a:rPr>
            </a:br>
            <a:r>
              <a:rPr lang="en-US" dirty="0">
                <a:solidFill>
                  <a:srgbClr val="000000"/>
                </a:solidFill>
              </a:rPr>
              <a:t>8</a:t>
            </a:r>
            <a:r>
              <a:rPr lang="en-US" dirty="0" smtClean="0">
                <a:solidFill>
                  <a:srgbClr val="000000"/>
                </a:solidFill>
              </a:rPr>
              <a:t>. </a:t>
            </a:r>
            <a:r>
              <a:rPr lang="en-US" dirty="0">
                <a:solidFill>
                  <a:srgbClr val="000000"/>
                </a:solidFill>
              </a:rPr>
              <a:t>Describe the character of Paul from what you have learned in the first two chapters. </a:t>
            </a:r>
            <a:endParaRPr lang="en-US" dirty="0" smtClean="0">
              <a:solidFill>
                <a:srgbClr val="000000"/>
              </a:solidFill>
            </a:endParaRPr>
          </a:p>
          <a:p>
            <a:r>
              <a:rPr lang="en-US" dirty="0" smtClean="0">
                <a:solidFill>
                  <a:srgbClr val="000000"/>
                </a:solidFill>
              </a:rPr>
              <a:t> </a:t>
            </a:r>
            <a:r>
              <a:rPr lang="en-US" dirty="0">
                <a:solidFill>
                  <a:srgbClr val="FF0000"/>
                </a:solidFill>
              </a:rPr>
              <a:t>He is caring, a loyal friend, marred by what he has found the world to be, brave, survivor, fun…(find passages in the first two chapters that support this).</a:t>
            </a:r>
            <a:r>
              <a:rPr lang="en-US" dirty="0">
                <a:solidFill>
                  <a:srgbClr val="000000"/>
                </a:solidFill>
              </a:rPr>
              <a:t/>
            </a:r>
            <a:br>
              <a:rPr lang="en-US" dirty="0">
                <a:solidFill>
                  <a:srgbClr val="000000"/>
                </a:solidFill>
              </a:rPr>
            </a:br>
            <a:r>
              <a:rPr lang="en-US" dirty="0">
                <a:solidFill>
                  <a:srgbClr val="000000"/>
                </a:solidFill>
              </a:rPr>
              <a:t>9</a:t>
            </a:r>
            <a:r>
              <a:rPr lang="en-US" dirty="0" smtClean="0">
                <a:solidFill>
                  <a:srgbClr val="000000"/>
                </a:solidFill>
              </a:rPr>
              <a:t>. </a:t>
            </a:r>
            <a:r>
              <a:rPr lang="en-US" dirty="0" err="1">
                <a:solidFill>
                  <a:srgbClr val="000000"/>
                </a:solidFill>
              </a:rPr>
              <a:t>Kemmerich’s</a:t>
            </a:r>
            <a:r>
              <a:rPr lang="en-US" dirty="0">
                <a:solidFill>
                  <a:srgbClr val="000000"/>
                </a:solidFill>
              </a:rPr>
              <a:t> death illustrates part of the central message of the novel. Do you have an idea of what this message is? </a:t>
            </a:r>
            <a:endParaRPr lang="en-US" dirty="0" smtClean="0">
              <a:solidFill>
                <a:srgbClr val="000000"/>
              </a:solidFill>
            </a:endParaRPr>
          </a:p>
          <a:p>
            <a:r>
              <a:rPr lang="en-US" dirty="0" smtClean="0">
                <a:solidFill>
                  <a:srgbClr val="FF0000"/>
                </a:solidFill>
              </a:rPr>
              <a:t>War </a:t>
            </a:r>
            <a:r>
              <a:rPr lang="en-US" dirty="0">
                <a:solidFill>
                  <a:srgbClr val="FF0000"/>
                </a:solidFill>
              </a:rPr>
              <a:t>destroys innocence, steals life, and concerns itself with nothing, not even the individual.  War steals from the innocent and gives to the whole. ETC.</a:t>
            </a:r>
          </a:p>
        </p:txBody>
      </p:sp>
    </p:spTree>
    <p:extLst>
      <p:ext uri="{BB962C8B-B14F-4D97-AF65-F5344CB8AC3E}">
        <p14:creationId xmlns:p14="http://schemas.microsoft.com/office/powerpoint/2010/main" val="894783273"/>
      </p:ext>
    </p:extLst>
  </p:cSld>
  <p:clrMapOvr>
    <a:masterClrMapping/>
  </p:clrMapOvr>
  <mc:AlternateContent xmlns:mc="http://schemas.openxmlformats.org/markup-compatibility/2006" xmlns:p14="http://schemas.microsoft.com/office/powerpoint/2010/main">
    <mc:Choice Requires="p14">
      <p:transition spd="slow" p14:dur="1500" advTm="1451">
        <p14:window dir="vert"/>
      </p:transition>
    </mc:Choice>
    <mc:Fallback xmlns="">
      <p:transition spd="slow" advTm="14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http://2quietonthefront.synthasite.com/resources/allquiet1.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57200" y="85911"/>
            <a:ext cx="8305800" cy="523220"/>
          </a:xfrm>
          <a:prstGeom prst="rect">
            <a:avLst/>
          </a:prstGeom>
          <a:solidFill>
            <a:srgbClr val="FF0000"/>
          </a:solidFill>
          <a:scene3d>
            <a:camera prst="orthographicFront"/>
            <a:lightRig rig="threePt" dir="t"/>
          </a:scene3d>
          <a:sp3d>
            <a:bevelT/>
          </a:sp3d>
        </p:spPr>
        <p:txBody>
          <a:bodyPr wrap="square" rtlCol="0">
            <a:spAutoFit/>
          </a:bodyPr>
          <a:lstStyle/>
          <a:p>
            <a:pPr algn="ctr"/>
            <a:r>
              <a:rPr lang="en-US" sz="2800" dirty="0" smtClean="0">
                <a:solidFill>
                  <a:srgbClr val="000000"/>
                </a:solidFill>
                <a:effectLst/>
                <a:latin typeface="Lucida Handwriting" pitchFamily="66" charset="0"/>
              </a:rPr>
              <a:t>Chapter 2 – How have the men changed? </a:t>
            </a:r>
            <a:endParaRPr lang="en-US" sz="2800" dirty="0">
              <a:solidFill>
                <a:srgbClr val="000000"/>
              </a:solidFill>
              <a:effectLst/>
              <a:latin typeface="Lucida Handwriting" pitchFamily="66" charset="0"/>
            </a:endParaRPr>
          </a:p>
        </p:txBody>
      </p:sp>
      <p:sp>
        <p:nvSpPr>
          <p:cNvPr id="6" name="Text Box 3"/>
          <p:cNvSpPr txBox="1"/>
          <p:nvPr/>
        </p:nvSpPr>
        <p:spPr>
          <a:xfrm>
            <a:off x="304800" y="762000"/>
            <a:ext cx="8686800" cy="2199910"/>
          </a:xfrm>
          <a:prstGeom prst="rect">
            <a:avLst/>
          </a:prstGeom>
          <a:solidFill>
            <a:srgbClr val="FFFFFF"/>
          </a:solidFill>
          <a:ln w="3810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dirty="0" err="1" smtClean="0">
                <a:solidFill>
                  <a:srgbClr val="000000"/>
                </a:solidFill>
              </a:rPr>
              <a:t>Kantorek</a:t>
            </a:r>
            <a:r>
              <a:rPr lang="en-US" sz="2000" dirty="0" smtClean="0">
                <a:solidFill>
                  <a:srgbClr val="000000"/>
                </a:solidFill>
              </a:rPr>
              <a:t> </a:t>
            </a:r>
            <a:r>
              <a:rPr lang="en-US" sz="2000" dirty="0">
                <a:solidFill>
                  <a:srgbClr val="000000"/>
                </a:solidFill>
              </a:rPr>
              <a:t>would say that we stood on the threshold of life. And so it would seem. We had as yet taken no root. The war swept us away. For the others, the older men, it is but an interruption. They are able to think beyond it. We, however, have been gripped by it and do not know what the end may be. We know only that in some strange and melancholy way we have become a waste land. All the same, we are not often </a:t>
            </a:r>
            <a:r>
              <a:rPr lang="en-US" sz="2000" dirty="0" smtClean="0">
                <a:solidFill>
                  <a:srgbClr val="000000"/>
                </a:solidFill>
              </a:rPr>
              <a:t>sad. (20)</a:t>
            </a:r>
          </a:p>
          <a:p>
            <a:pPr marL="0" marR="0">
              <a:lnSpc>
                <a:spcPct val="115000"/>
              </a:lnSpc>
              <a:spcBef>
                <a:spcPts val="0"/>
              </a:spcBef>
              <a:spcAft>
                <a:spcPts val="1000"/>
              </a:spcAft>
            </a:pPr>
            <a:r>
              <a:rPr lang="en-US" sz="1100" dirty="0" smtClean="0">
                <a:effectLst/>
                <a:ea typeface="Calibri"/>
                <a:cs typeface="Times New Roman"/>
              </a:rPr>
              <a:t> </a:t>
            </a:r>
          </a:p>
          <a:p>
            <a:pPr fontAlgn="t"/>
            <a:r>
              <a:rPr lang="en-US" sz="1100" dirty="0" smtClean="0">
                <a:effectLst/>
                <a:ea typeface="Calibri"/>
                <a:cs typeface="Times New Roman"/>
              </a:rPr>
              <a:t> </a:t>
            </a:r>
            <a:r>
              <a:rPr lang="en-US" sz="1100" dirty="0" smtClean="0"/>
              <a:t>Word Bank</a:t>
            </a: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1849340584"/>
              </p:ext>
            </p:extLst>
          </p:nvPr>
        </p:nvGraphicFramePr>
        <p:xfrm>
          <a:off x="371475" y="3429000"/>
          <a:ext cx="8553450" cy="3049524"/>
        </p:xfrm>
        <a:graphic>
          <a:graphicData uri="http://schemas.openxmlformats.org/drawingml/2006/table">
            <a:tbl>
              <a:tblPr firstRow="1" firstCol="1" bandRow="1"/>
              <a:tblGrid>
                <a:gridCol w="8553450"/>
              </a:tblGrid>
              <a:tr h="0">
                <a:tc>
                  <a:txBody>
                    <a:bodyPr/>
                    <a:lstStyle/>
                    <a:p>
                      <a:pPr marL="0" marR="0" algn="ctr">
                        <a:lnSpc>
                          <a:spcPct val="115000"/>
                        </a:lnSpc>
                        <a:spcBef>
                          <a:spcPts val="0"/>
                        </a:spcBef>
                        <a:spcAft>
                          <a:spcPts val="0"/>
                        </a:spcAft>
                      </a:pPr>
                      <a:r>
                        <a:rPr lang="en-US" sz="2400" b="0" dirty="0" smtClean="0">
                          <a:solidFill>
                            <a:srgbClr val="000000"/>
                          </a:solidFill>
                          <a:effectLst/>
                          <a:latin typeface="MV Boli"/>
                          <a:ea typeface="Calibri"/>
                          <a:cs typeface="Times New Roman"/>
                        </a:rPr>
                        <a:t>Underline</a:t>
                      </a:r>
                      <a:r>
                        <a:rPr lang="en-US" sz="2400" b="0" baseline="0" dirty="0" smtClean="0">
                          <a:solidFill>
                            <a:srgbClr val="000000"/>
                          </a:solidFill>
                          <a:effectLst/>
                          <a:latin typeface="MV Boli"/>
                          <a:ea typeface="Calibri"/>
                          <a:cs typeface="Times New Roman"/>
                        </a:rPr>
                        <a:t> </a:t>
                      </a:r>
                      <a:r>
                        <a:rPr lang="en-US" sz="2400" b="0" u="sng" baseline="0" dirty="0" smtClean="0">
                          <a:solidFill>
                            <a:srgbClr val="000000"/>
                          </a:solidFill>
                          <a:effectLst/>
                          <a:latin typeface="MV Boli"/>
                          <a:ea typeface="Calibri"/>
                          <a:cs typeface="Times New Roman"/>
                        </a:rPr>
                        <a:t>Figurative Language</a:t>
                      </a:r>
                      <a:r>
                        <a:rPr lang="en-US" sz="2400" b="0" baseline="0" dirty="0" smtClean="0">
                          <a:solidFill>
                            <a:srgbClr val="000000"/>
                          </a:solidFill>
                          <a:effectLst/>
                          <a:latin typeface="MV Boli"/>
                          <a:ea typeface="Calibri"/>
                          <a:cs typeface="Times New Roman"/>
                        </a:rPr>
                        <a:t> above.</a:t>
                      </a:r>
                    </a:p>
                    <a:p>
                      <a:pPr marL="0" marR="0" algn="ctr">
                        <a:lnSpc>
                          <a:spcPct val="115000"/>
                        </a:lnSpc>
                        <a:spcBef>
                          <a:spcPts val="0"/>
                        </a:spcBef>
                        <a:spcAft>
                          <a:spcPts val="0"/>
                        </a:spcAft>
                      </a:pPr>
                      <a:r>
                        <a:rPr lang="en-US" sz="2400" b="0" dirty="0" smtClean="0">
                          <a:solidFill>
                            <a:srgbClr val="000000"/>
                          </a:solidFill>
                          <a:effectLst/>
                          <a:latin typeface="MV Boli"/>
                          <a:ea typeface="Calibri"/>
                          <a:cs typeface="Times New Roman"/>
                        </a:rPr>
                        <a:t>Circle 1</a:t>
                      </a:r>
                      <a:r>
                        <a:rPr lang="en-US" sz="2400" b="0" baseline="0" dirty="0" smtClean="0">
                          <a:solidFill>
                            <a:srgbClr val="000000"/>
                          </a:solidFill>
                          <a:effectLst/>
                          <a:latin typeface="MV Boli"/>
                          <a:ea typeface="Calibri"/>
                          <a:cs typeface="Times New Roman"/>
                        </a:rPr>
                        <a:t> word per line that relates to </a:t>
                      </a:r>
                      <a:r>
                        <a:rPr lang="en-US" sz="2400" b="0" dirty="0" smtClean="0">
                          <a:solidFill>
                            <a:srgbClr val="000000"/>
                          </a:solidFill>
                          <a:effectLst/>
                          <a:latin typeface="MV Boli"/>
                          <a:ea typeface="Calibri"/>
                          <a:cs typeface="Times New Roman"/>
                        </a:rPr>
                        <a:t>Mood below.</a:t>
                      </a:r>
                      <a:endParaRPr lang="en-US" sz="2400" b="0" dirty="0">
                        <a:solidFill>
                          <a:srgbClr val="000000"/>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6870">
                <a:tc>
                  <a:txBody>
                    <a:bodyPr/>
                    <a:lstStyle/>
                    <a:p>
                      <a:pPr marL="0" marR="0" algn="l">
                        <a:lnSpc>
                          <a:spcPct val="115000"/>
                        </a:lnSpc>
                        <a:spcBef>
                          <a:spcPts val="0"/>
                        </a:spcBef>
                        <a:spcAft>
                          <a:spcPts val="0"/>
                        </a:spcAft>
                      </a:pPr>
                      <a:r>
                        <a:rPr lang="en-US" sz="1800" dirty="0" smtClean="0">
                          <a:solidFill>
                            <a:srgbClr val="000000"/>
                          </a:solidFill>
                          <a:effectLst/>
                          <a:latin typeface="Arial Black"/>
                          <a:ea typeface="Calibri"/>
                          <a:cs typeface="Times New Roman"/>
                        </a:rPr>
                        <a:t>Light-hearted            Tense            Playful                    Resigned Confused                   Violent </a:t>
                      </a:r>
                      <a:r>
                        <a:rPr lang="en-US" sz="1800" baseline="0" dirty="0" smtClean="0">
                          <a:solidFill>
                            <a:srgbClr val="000000"/>
                          </a:solidFill>
                          <a:effectLst/>
                          <a:latin typeface="Calibri"/>
                          <a:ea typeface="Calibri"/>
                          <a:cs typeface="Times New Roman"/>
                        </a:rPr>
                        <a:t>             </a:t>
                      </a:r>
                      <a:r>
                        <a:rPr lang="en-US" sz="1800" dirty="0" smtClean="0">
                          <a:solidFill>
                            <a:srgbClr val="000000"/>
                          </a:solidFill>
                          <a:effectLst/>
                          <a:latin typeface="Arial Black"/>
                          <a:ea typeface="Calibri"/>
                          <a:cs typeface="Times New Roman"/>
                        </a:rPr>
                        <a:t>Enlightened           Insidious              Optimistic              Pessimistic      Liberating              Confining</a:t>
                      </a:r>
                      <a:endParaRPr lang="en-US" sz="1800"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1800" dirty="0" smtClean="0">
                          <a:solidFill>
                            <a:srgbClr val="000000"/>
                          </a:solidFill>
                          <a:effectLst/>
                          <a:latin typeface="Arial Black"/>
                          <a:ea typeface="Calibri"/>
                          <a:cs typeface="Times New Roman"/>
                        </a:rPr>
                        <a:t>Warm                        Cold                Hopeful                 Hopeless              Nostalgic                Haunting </a:t>
                      </a:r>
                      <a:r>
                        <a:rPr lang="en-US" sz="1800" baseline="0" dirty="0" smtClean="0">
                          <a:solidFill>
                            <a:srgbClr val="000000"/>
                          </a:solidFill>
                          <a:effectLst/>
                          <a:latin typeface="Calibri"/>
                          <a:ea typeface="Calibri"/>
                          <a:cs typeface="Times New Roman"/>
                        </a:rPr>
                        <a:t>              </a:t>
                      </a:r>
                      <a:r>
                        <a:rPr lang="en-US" sz="1800" dirty="0" smtClean="0">
                          <a:solidFill>
                            <a:srgbClr val="000000"/>
                          </a:solidFill>
                          <a:effectLst/>
                          <a:latin typeface="Arial Black"/>
                          <a:ea typeface="Calibri"/>
                          <a:cs typeface="Times New Roman"/>
                        </a:rPr>
                        <a:t>Peaceful               Regretful Welcoming            Hostile               Harmonious         </a:t>
                      </a:r>
                      <a:r>
                        <a:rPr lang="en-US" sz="1800" baseline="0" dirty="0" smtClean="0">
                          <a:solidFill>
                            <a:srgbClr val="000000"/>
                          </a:solidFill>
                          <a:effectLst/>
                          <a:latin typeface="Arial Black"/>
                          <a:ea typeface="Calibri"/>
                          <a:cs typeface="Times New Roman"/>
                        </a:rPr>
                        <a:t> Ambivalent</a:t>
                      </a:r>
                      <a:r>
                        <a:rPr lang="en-US" sz="1800" dirty="0" smtClean="0">
                          <a:solidFill>
                            <a:srgbClr val="000000"/>
                          </a:solidFill>
                          <a:effectLst/>
                          <a:latin typeface="Arial Black"/>
                          <a:ea typeface="Calibri"/>
                          <a:cs typeface="Times New Roman"/>
                        </a:rPr>
                        <a:t> </a:t>
                      </a:r>
                      <a:endParaRPr lang="en-US" sz="1800"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1800" dirty="0" smtClean="0">
                          <a:solidFill>
                            <a:srgbClr val="000000"/>
                          </a:solidFill>
                          <a:effectLst/>
                          <a:latin typeface="Arial Black"/>
                          <a:ea typeface="Calibri"/>
                          <a:cs typeface="Times New Roman"/>
                        </a:rPr>
                        <a:t>Bitter</a:t>
                      </a:r>
                      <a:r>
                        <a:rPr lang="en-US" sz="1800" baseline="0" dirty="0" smtClean="0">
                          <a:solidFill>
                            <a:srgbClr val="000000"/>
                          </a:solidFill>
                          <a:effectLst/>
                          <a:latin typeface="Arial Black"/>
                          <a:ea typeface="Calibri"/>
                          <a:cs typeface="Times New Roman"/>
                        </a:rPr>
                        <a:t> </a:t>
                      </a:r>
                      <a:r>
                        <a:rPr lang="en-US" sz="1800" dirty="0" smtClean="0">
                          <a:solidFill>
                            <a:srgbClr val="000000"/>
                          </a:solidFill>
                          <a:effectLst/>
                          <a:latin typeface="Arial Black"/>
                          <a:ea typeface="Calibri"/>
                          <a:cs typeface="Times New Roman"/>
                        </a:rPr>
                        <a:t>                   Foreboding           Awkward            Painful</a:t>
                      </a:r>
                      <a:endParaRPr lang="en-US" sz="1800" dirty="0">
                        <a:solidFill>
                          <a:srgbClr val="000000"/>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3" name="Straight Connector 2"/>
          <p:cNvCxnSpPr/>
          <p:nvPr/>
        </p:nvCxnSpPr>
        <p:spPr>
          <a:xfrm>
            <a:off x="3352800" y="1093076"/>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 y="1447800"/>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14478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5159" y="2209800"/>
            <a:ext cx="19470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4800" y="25146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010400" y="4267200"/>
            <a:ext cx="1524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43200" y="4876800"/>
            <a:ext cx="1524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58000" y="5213131"/>
            <a:ext cx="1524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56490" y="6159062"/>
            <a:ext cx="1524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277258"/>
      </p:ext>
    </p:extLst>
  </p:cSld>
  <p:clrMapOvr>
    <a:masterClrMapping/>
  </p:clrMapOvr>
  <mc:AlternateContent xmlns:mc="http://schemas.openxmlformats.org/markup-compatibility/2006" xmlns:p14="http://schemas.microsoft.com/office/powerpoint/2010/main">
    <mc:Choice Requires="p14">
      <p:transition spd="slow" p14:dur="8000" advTm="43000">
        <p14:window dir="vert"/>
      </p:transition>
    </mc:Choice>
    <mc:Fallback xmlns="">
      <p:transition spd="slow" advTm="4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Custom 8">
      <a:dk1>
        <a:srgbClr val="675E47"/>
      </a:dk1>
      <a:lt1>
        <a:srgbClr val="ACA287"/>
      </a:lt1>
      <a:dk2>
        <a:srgbClr val="827759"/>
      </a:dk2>
      <a:lt2>
        <a:srgbClr val="B8AF97"/>
      </a:lt2>
      <a:accent1>
        <a:srgbClr val="4D4635"/>
      </a:accent1>
      <a:accent2>
        <a:srgbClr val="9CBEBD"/>
      </a:accent2>
      <a:accent3>
        <a:srgbClr val="CAC3B1"/>
      </a:accent3>
      <a:accent4>
        <a:srgbClr val="95A39D"/>
      </a:accent4>
      <a:accent5>
        <a:srgbClr val="D3CDBE"/>
      </a:accent5>
      <a:accent6>
        <a:srgbClr val="B1A089"/>
      </a:accent6>
      <a:hlink>
        <a:srgbClr val="D25814"/>
      </a:hlink>
      <a:folHlink>
        <a:srgbClr val="849A0A"/>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3959</Words>
  <Application>Microsoft Macintosh PowerPoint</Application>
  <PresentationFormat>On-screen Show (4:3)</PresentationFormat>
  <Paragraphs>386</Paragraphs>
  <Slides>43</Slides>
  <Notes>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43</vt:i4>
      </vt:variant>
    </vt:vector>
  </HeadingPairs>
  <TitlesOfParts>
    <vt:vector size="62" baseType="lpstr">
      <vt:lpstr>Andalus</vt:lpstr>
      <vt:lpstr>Arial Black</vt:lpstr>
      <vt:lpstr>Berkeley-Medium</vt:lpstr>
      <vt:lpstr>Calibri</vt:lpstr>
      <vt:lpstr>Comic Sans MS</vt:lpstr>
      <vt:lpstr>Consolas</vt:lpstr>
      <vt:lpstr>Corbel</vt:lpstr>
      <vt:lpstr>Garamond</vt:lpstr>
      <vt:lpstr>Gill Sans</vt:lpstr>
      <vt:lpstr>Lucida Handwriting</vt:lpstr>
      <vt:lpstr>MV Boli</vt:lpstr>
      <vt:lpstr>Tempus Sans ITC</vt:lpstr>
      <vt:lpstr>Times New Roman</vt:lpstr>
      <vt:lpstr>Wingdings</vt:lpstr>
      <vt:lpstr>Wingdings 2</vt:lpstr>
      <vt:lpstr>Wingdings 3</vt:lpstr>
      <vt:lpstr>Arial</vt:lpstr>
      <vt:lpstr>Office Theme</vt:lpstr>
      <vt:lpstr>Metro</vt:lpstr>
      <vt:lpstr>By ERICH MARIA REMARQUE </vt:lpstr>
      <vt:lpstr>By ERICH MARIA REMARQUE </vt:lpstr>
      <vt:lpstr>PowerPoint Presentation</vt:lpstr>
      <vt:lpstr>PowerPoint Presentation</vt:lpstr>
      <vt:lpstr>PowerPoint Presentation</vt:lpstr>
      <vt:lpstr>PowerPoint Presentation</vt:lpstr>
      <vt:lpstr>PowerPoint Presentation</vt:lpstr>
      <vt:lpstr>Chapter 2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ERICH MARIA REMARQUE</dc:title>
  <dc:creator>J</dc:creator>
  <cp:lastModifiedBy>Lauri Lozano</cp:lastModifiedBy>
  <cp:revision>28</cp:revision>
  <dcterms:created xsi:type="dcterms:W3CDTF">2012-08-06T17:54:38Z</dcterms:created>
  <dcterms:modified xsi:type="dcterms:W3CDTF">2016-05-19T21:09:59Z</dcterms:modified>
</cp:coreProperties>
</file>