
<file path=[Content_Types].xml><?xml version="1.0" encoding="utf-8"?>
<Types xmlns="http://schemas.openxmlformats.org/package/2006/content-types">
  <Default Extension="xml" ContentType="application/xml"/>
  <Default Extension="wmf" ContentType="image/x-wmf"/>
  <Default Extension="jpeg" ContentType="image/jpeg"/>
  <Default Extension="jpg" ContentType="image/jpeg"/>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media/audio1.bin" ContentType="audio/unknown"/>
  <Override PartName="/ppt/media/audio2.bin" ContentType="audio/unknown"/>
  <Override PartName="/ppt/media/audio3.bin" ContentType="audio/unknown"/>
  <Override PartName="/ppt/media/audio4.bin" ContentType="audio/unknown"/>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37"/>
  </p:notesMasterIdLst>
  <p:sldIdLst>
    <p:sldId id="303" r:id="rId2"/>
    <p:sldId id="349" r:id="rId3"/>
    <p:sldId id="350" r:id="rId4"/>
    <p:sldId id="351" r:id="rId5"/>
    <p:sldId id="352" r:id="rId6"/>
    <p:sldId id="353" r:id="rId7"/>
    <p:sldId id="354" r:id="rId8"/>
    <p:sldId id="355" r:id="rId9"/>
    <p:sldId id="356" r:id="rId10"/>
    <p:sldId id="357" r:id="rId11"/>
    <p:sldId id="358" r:id="rId12"/>
    <p:sldId id="359" r:id="rId13"/>
    <p:sldId id="360" r:id="rId14"/>
    <p:sldId id="361" r:id="rId15"/>
    <p:sldId id="362" r:id="rId16"/>
    <p:sldId id="363" r:id="rId17"/>
    <p:sldId id="364" r:id="rId18"/>
    <p:sldId id="313" r:id="rId19"/>
    <p:sldId id="314" r:id="rId20"/>
    <p:sldId id="375" r:id="rId21"/>
    <p:sldId id="376" r:id="rId22"/>
    <p:sldId id="380" r:id="rId23"/>
    <p:sldId id="317" r:id="rId24"/>
    <p:sldId id="318" r:id="rId25"/>
    <p:sldId id="365" r:id="rId26"/>
    <p:sldId id="366" r:id="rId27"/>
    <p:sldId id="367" r:id="rId28"/>
    <p:sldId id="377" r:id="rId29"/>
    <p:sldId id="369" r:id="rId30"/>
    <p:sldId id="370" r:id="rId31"/>
    <p:sldId id="371" r:id="rId32"/>
    <p:sldId id="372" r:id="rId33"/>
    <p:sldId id="373" r:id="rId34"/>
    <p:sldId id="378" r:id="rId35"/>
    <p:sldId id="381"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201F"/>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04" autoAdjust="0"/>
    <p:restoredTop sz="94660"/>
  </p:normalViewPr>
  <p:slideViewPr>
    <p:cSldViewPr snapToGrid="0">
      <p:cViewPr varScale="1">
        <p:scale>
          <a:sx n="70" d="100"/>
          <a:sy n="70" d="100"/>
        </p:scale>
        <p:origin x="-1104" y="-104"/>
      </p:cViewPr>
      <p:guideLst>
        <p:guide orient="horz" pos="2160"/>
        <p:guide pos="3840"/>
      </p:guideLst>
    </p:cSldViewPr>
  </p:slideViewPr>
  <p:notesTextViewPr>
    <p:cViewPr>
      <p:scale>
        <a:sx n="1" d="1"/>
        <a:sy n="1" d="1"/>
      </p:scale>
      <p:origin x="0" y="0"/>
    </p:cViewPr>
  </p:notesTextViewPr>
  <p:sorterViewPr>
    <p:cViewPr>
      <p:scale>
        <a:sx n="66" d="100"/>
        <a:sy n="66" d="100"/>
      </p:scale>
      <p:origin x="0" y="1024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B10D99-97C4-49D1-9C8A-66B195ABEA12}" type="datetimeFigureOut">
              <a:rPr lang="en-US" smtClean="0"/>
              <a:t>10/8/14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F09055-82BF-4433-AB23-DC1AF9EF4BE1}" type="slidenum">
              <a:rPr lang="en-US" smtClean="0"/>
              <a:t>‹#›</a:t>
            </a:fld>
            <a:endParaRPr lang="en-US"/>
          </a:p>
        </p:txBody>
      </p:sp>
    </p:spTree>
    <p:extLst>
      <p:ext uri="{BB962C8B-B14F-4D97-AF65-F5344CB8AC3E}">
        <p14:creationId xmlns:p14="http://schemas.microsoft.com/office/powerpoint/2010/main" val="2882952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sz="1800">
              <a:solidFill>
                <a:prstClr val="white"/>
              </a:solidFill>
            </a:endParaRPr>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solidFill>
                  <a:prstClr val="white">
                    <a:tint val="95000"/>
                  </a:prstClr>
                </a:solidFill>
              </a:rPr>
              <a:pPr/>
              <a:t>10/8/14</a:t>
            </a:fld>
            <a:endParaRPr lang="en-US">
              <a:solidFill>
                <a:prstClr val="white">
                  <a:tint val="95000"/>
                </a:prstClr>
              </a:solidFill>
            </a:endParaRPr>
          </a:p>
        </p:txBody>
      </p:sp>
      <p:sp>
        <p:nvSpPr>
          <p:cNvPr id="5" name="Footer Placeholder 4"/>
          <p:cNvSpPr>
            <a:spLocks noGrp="1"/>
          </p:cNvSpPr>
          <p:nvPr>
            <p:ph type="ftr" sz="quarter" idx="11"/>
          </p:nvPr>
        </p:nvSpPr>
        <p:spPr/>
        <p:txBody>
          <a:bodyPr/>
          <a:lstStyle/>
          <a:p>
            <a:endParaRPr lang="en-US">
              <a:solidFill>
                <a:prstClr val="white">
                  <a:tint val="95000"/>
                </a:prstClr>
              </a:solidFill>
            </a:endParaRPr>
          </a:p>
        </p:txBody>
      </p:sp>
      <p:sp>
        <p:nvSpPr>
          <p:cNvPr id="6" name="Slide Number Placeholder 5"/>
          <p:cNvSpPr>
            <a:spLocks noGrp="1"/>
          </p:cNvSpPr>
          <p:nvPr>
            <p:ph type="sldNum" sz="quarter" idx="12"/>
          </p:nvPr>
        </p:nvSpPr>
        <p:spPr/>
        <p:txBody>
          <a:bodyPr/>
          <a:lstStyle/>
          <a:p>
            <a:fld id="{9648F39E-9C37-485F-AC97-16BB4BDF9F49}" type="slidenum">
              <a:rPr lang="en-US" smtClean="0">
                <a:solidFill>
                  <a:prstClr val="white">
                    <a:tint val="95000"/>
                  </a:prstClr>
                </a:solidFill>
              </a:rPr>
              <a:pPr/>
              <a:t>‹#›</a:t>
            </a:fld>
            <a:endParaRPr lang="en-US">
              <a:solidFill>
                <a:prstClr val="white">
                  <a:tint val="95000"/>
                </a:prstClr>
              </a:solidFill>
            </a:endParaRPr>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sz="1800">
              <a:solidFill>
                <a:prstClr val="white"/>
              </a:solidFill>
            </a:endParaRPr>
          </a:p>
        </p:txBody>
      </p:sp>
    </p:spTree>
    <p:extLst>
      <p:ext uri="{BB962C8B-B14F-4D97-AF65-F5344CB8AC3E}">
        <p14:creationId xmlns:p14="http://schemas.microsoft.com/office/powerpoint/2010/main" val="136810634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solidFill>
                  <a:prstClr val="black">
                    <a:tint val="95000"/>
                  </a:prstClr>
                </a:solidFill>
              </a:rPr>
              <a:pPr/>
              <a:t>10/8/14</a:t>
            </a:fld>
            <a:endParaRPr lang="en-US">
              <a:solidFill>
                <a:prstClr val="black">
                  <a:tint val="95000"/>
                </a:prstClr>
              </a:solidFill>
            </a:endParaRPr>
          </a:p>
        </p:txBody>
      </p:sp>
      <p:sp>
        <p:nvSpPr>
          <p:cNvPr id="5" name="Footer Placeholder 4"/>
          <p:cNvSpPr>
            <a:spLocks noGrp="1"/>
          </p:cNvSpPr>
          <p:nvPr>
            <p:ph type="ftr" sz="quarter" idx="11"/>
          </p:nvPr>
        </p:nvSpPr>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9648F39E-9C37-485F-AC97-16BB4BDF9F49}"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815575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sz="1800">
              <a:solidFill>
                <a:prstClr val="white"/>
              </a:solidFill>
            </a:endParaRPr>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sz="1800">
              <a:solidFill>
                <a:prstClr val="white"/>
              </a:solidFill>
            </a:endParaRPr>
          </a:p>
        </p:txBody>
      </p:sp>
      <p:sp>
        <p:nvSpPr>
          <p:cNvPr id="2" name="Vertical Title 1"/>
          <p:cNvSpPr>
            <a:spLocks noGrp="1"/>
          </p:cNvSpPr>
          <p:nvPr>
            <p:ph type="title" orient="vert"/>
          </p:nvPr>
        </p:nvSpPr>
        <p:spPr>
          <a:xfrm>
            <a:off x="9042400" y="274641"/>
            <a:ext cx="2540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304801"/>
            <a:ext cx="8026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solidFill>
                  <a:prstClr val="black">
                    <a:tint val="95000"/>
                  </a:prstClr>
                </a:solidFill>
              </a:rPr>
              <a:pPr/>
              <a:t>10/8/14</a:t>
            </a:fld>
            <a:endParaRPr lang="en-US">
              <a:solidFill>
                <a:prstClr val="black">
                  <a:tint val="95000"/>
                </a:prstClr>
              </a:solidFill>
            </a:endParaRPr>
          </a:p>
        </p:txBody>
      </p:sp>
      <p:sp>
        <p:nvSpPr>
          <p:cNvPr id="5" name="Footer Placeholder 4"/>
          <p:cNvSpPr>
            <a:spLocks noGrp="1"/>
          </p:cNvSpPr>
          <p:nvPr>
            <p:ph type="ftr" sz="quarter" idx="11"/>
          </p:nvPr>
        </p:nvSpPr>
        <p:spPr>
          <a:xfrm>
            <a:off x="3520796" y="6377460"/>
            <a:ext cx="5115205" cy="365125"/>
          </a:xfrm>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9648F39E-9C37-485F-AC97-16BB4BDF9F49}"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9047492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422400" y="381000"/>
            <a:ext cx="10160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422400" y="1752600"/>
            <a:ext cx="4978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6604000" y="1752600"/>
            <a:ext cx="4978400" cy="4114800"/>
          </a:xfrm>
        </p:spPr>
        <p:txBody>
          <a:bodyPr/>
          <a:lstStyle/>
          <a:p>
            <a:endParaRPr lang="en-US"/>
          </a:p>
        </p:txBody>
      </p:sp>
      <p:sp>
        <p:nvSpPr>
          <p:cNvPr id="5" name="Date Placeholder 4"/>
          <p:cNvSpPr>
            <a:spLocks noGrp="1"/>
          </p:cNvSpPr>
          <p:nvPr>
            <p:ph type="dt" sz="half" idx="10"/>
          </p:nvPr>
        </p:nvSpPr>
        <p:spPr>
          <a:xfrm>
            <a:off x="1352551" y="6107113"/>
            <a:ext cx="2540000" cy="457200"/>
          </a:xfrm>
        </p:spPr>
        <p:txBody>
          <a:bodyPr/>
          <a:lstStyle>
            <a:lvl1pPr>
              <a:defRPr/>
            </a:lvl1pPr>
          </a:lstStyle>
          <a:p>
            <a:endParaRPr lang="en-US">
              <a:solidFill>
                <a:prstClr val="black">
                  <a:tint val="95000"/>
                </a:prstClr>
              </a:solidFill>
            </a:endParaRPr>
          </a:p>
        </p:txBody>
      </p:sp>
      <p:sp>
        <p:nvSpPr>
          <p:cNvPr id="6" name="Footer Placeholder 5"/>
          <p:cNvSpPr>
            <a:spLocks noGrp="1"/>
          </p:cNvSpPr>
          <p:nvPr>
            <p:ph type="ftr" sz="quarter" idx="11"/>
          </p:nvPr>
        </p:nvSpPr>
        <p:spPr>
          <a:xfrm>
            <a:off x="4603751" y="6107113"/>
            <a:ext cx="3860800" cy="457200"/>
          </a:xfrm>
        </p:spPr>
        <p:txBody>
          <a:bodyPr/>
          <a:lstStyle>
            <a:lvl1pPr>
              <a:defRPr/>
            </a:lvl1pPr>
          </a:lstStyle>
          <a:p>
            <a:endParaRPr lang="en-US">
              <a:solidFill>
                <a:prstClr val="black">
                  <a:tint val="95000"/>
                </a:prstClr>
              </a:solidFill>
            </a:endParaRPr>
          </a:p>
        </p:txBody>
      </p:sp>
      <p:sp>
        <p:nvSpPr>
          <p:cNvPr id="7" name="Slide Number Placeholder 6"/>
          <p:cNvSpPr>
            <a:spLocks noGrp="1"/>
          </p:cNvSpPr>
          <p:nvPr>
            <p:ph type="sldNum" sz="quarter" idx="12"/>
          </p:nvPr>
        </p:nvSpPr>
        <p:spPr>
          <a:xfrm>
            <a:off x="9175751" y="6107113"/>
            <a:ext cx="2540000" cy="457200"/>
          </a:xfrm>
        </p:spPr>
        <p:txBody>
          <a:bodyPr/>
          <a:lstStyle>
            <a:lvl1pPr>
              <a:defRPr/>
            </a:lvl1pPr>
          </a:lstStyle>
          <a:p>
            <a:fld id="{B1DBD557-5F15-1244-96D5-20EEE0948122}" type="slidenum">
              <a:rPr lang="en-US">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3256481965"/>
      </p:ext>
    </p:extLst>
  </p:cSld>
  <p:clrMapOvr>
    <a:masterClrMapping/>
  </p:clrMapOvr>
  <p:transition xmlns:p14="http://schemas.microsoft.com/office/powerpoint/2010/mai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422400" y="381000"/>
            <a:ext cx="101600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1422400" y="1752600"/>
            <a:ext cx="4978400" cy="4114800"/>
          </a:xfrm>
        </p:spPr>
        <p:txBody>
          <a:bodyPr/>
          <a:lstStyle/>
          <a:p>
            <a:endParaRPr lang="en-US"/>
          </a:p>
        </p:txBody>
      </p:sp>
      <p:sp>
        <p:nvSpPr>
          <p:cNvPr id="4" name="Text Placeholder 3"/>
          <p:cNvSpPr>
            <a:spLocks noGrp="1"/>
          </p:cNvSpPr>
          <p:nvPr>
            <p:ph type="body" sz="half" idx="2"/>
          </p:nvPr>
        </p:nvSpPr>
        <p:spPr>
          <a:xfrm>
            <a:off x="6604000" y="1752600"/>
            <a:ext cx="4978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352551" y="6107113"/>
            <a:ext cx="2540000" cy="457200"/>
          </a:xfrm>
        </p:spPr>
        <p:txBody>
          <a:bodyPr/>
          <a:lstStyle>
            <a:lvl1pPr>
              <a:defRPr/>
            </a:lvl1pPr>
          </a:lstStyle>
          <a:p>
            <a:endParaRPr lang="en-US">
              <a:solidFill>
                <a:prstClr val="black">
                  <a:tint val="95000"/>
                </a:prstClr>
              </a:solidFill>
            </a:endParaRPr>
          </a:p>
        </p:txBody>
      </p:sp>
      <p:sp>
        <p:nvSpPr>
          <p:cNvPr id="6" name="Footer Placeholder 5"/>
          <p:cNvSpPr>
            <a:spLocks noGrp="1"/>
          </p:cNvSpPr>
          <p:nvPr>
            <p:ph type="ftr" sz="quarter" idx="11"/>
          </p:nvPr>
        </p:nvSpPr>
        <p:spPr>
          <a:xfrm>
            <a:off x="4603751" y="6107113"/>
            <a:ext cx="3860800" cy="457200"/>
          </a:xfrm>
        </p:spPr>
        <p:txBody>
          <a:bodyPr/>
          <a:lstStyle>
            <a:lvl1pPr>
              <a:defRPr/>
            </a:lvl1pPr>
          </a:lstStyle>
          <a:p>
            <a:endParaRPr lang="en-US">
              <a:solidFill>
                <a:prstClr val="black">
                  <a:tint val="95000"/>
                </a:prstClr>
              </a:solidFill>
            </a:endParaRPr>
          </a:p>
        </p:txBody>
      </p:sp>
      <p:sp>
        <p:nvSpPr>
          <p:cNvPr id="7" name="Slide Number Placeholder 6"/>
          <p:cNvSpPr>
            <a:spLocks noGrp="1"/>
          </p:cNvSpPr>
          <p:nvPr>
            <p:ph type="sldNum" sz="quarter" idx="12"/>
          </p:nvPr>
        </p:nvSpPr>
        <p:spPr>
          <a:xfrm>
            <a:off x="9175751" y="6107113"/>
            <a:ext cx="2540000" cy="457200"/>
          </a:xfrm>
        </p:spPr>
        <p:txBody>
          <a:bodyPr/>
          <a:lstStyle>
            <a:lvl1pPr>
              <a:defRPr/>
            </a:lvl1pPr>
          </a:lstStyle>
          <a:p>
            <a:fld id="{F5A325AD-B9F8-A14E-8A21-179FD1AE2F44}" type="slidenum">
              <a:rPr lang="en-US">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3263659752"/>
      </p:ext>
    </p:extLst>
  </p:cSld>
  <p:clrMapOvr>
    <a:masterClrMapping/>
  </p:clrMapOvr>
  <p:transition xmlns:p14="http://schemas.microsoft.com/office/powerpoint/2010/mai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solidFill>
                  <a:prstClr val="black">
                    <a:tint val="95000"/>
                  </a:prstClr>
                </a:solidFill>
              </a:rPr>
              <a:pPr/>
              <a:t>10/8/14</a:t>
            </a:fld>
            <a:endParaRPr lang="en-US">
              <a:solidFill>
                <a:prstClr val="black">
                  <a:tint val="95000"/>
                </a:prstClr>
              </a:solidFill>
            </a:endParaRPr>
          </a:p>
        </p:txBody>
      </p:sp>
      <p:sp>
        <p:nvSpPr>
          <p:cNvPr id="5" name="Footer Placeholder 4"/>
          <p:cNvSpPr>
            <a:spLocks noGrp="1"/>
          </p:cNvSpPr>
          <p:nvPr>
            <p:ph type="ftr" sz="quarter" idx="11"/>
          </p:nvPr>
        </p:nvSpPr>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9648F39E-9C37-485F-AC97-16BB4BDF9F49}"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2547593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sz="1800">
              <a:solidFill>
                <a:prstClr val="white"/>
              </a:solidFill>
            </a:endParaRPr>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sz="1800">
              <a:solidFill>
                <a:prstClr val="white"/>
              </a:solidFill>
            </a:endParaRPr>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solidFill>
                  <a:prstClr val="white">
                    <a:tint val="95000"/>
                  </a:prstClr>
                </a:solidFill>
              </a:rPr>
              <a:pPr/>
              <a:t>10/8/14</a:t>
            </a:fld>
            <a:endParaRPr lang="en-US">
              <a:solidFill>
                <a:prstClr val="white">
                  <a:tint val="95000"/>
                </a:prstClr>
              </a:solidFill>
            </a:endParaRPr>
          </a:p>
        </p:txBody>
      </p:sp>
      <p:sp>
        <p:nvSpPr>
          <p:cNvPr id="5" name="Footer Placeholder 4"/>
          <p:cNvSpPr>
            <a:spLocks noGrp="1"/>
          </p:cNvSpPr>
          <p:nvPr>
            <p:ph type="ftr" sz="quarter" idx="11"/>
          </p:nvPr>
        </p:nvSpPr>
        <p:spPr/>
        <p:txBody>
          <a:bodyPr/>
          <a:lstStyle/>
          <a:p>
            <a:endParaRPr lang="en-US">
              <a:solidFill>
                <a:prstClr val="white">
                  <a:tint val="95000"/>
                </a:prstClr>
              </a:solidFill>
            </a:endParaRPr>
          </a:p>
        </p:txBody>
      </p:sp>
      <p:sp>
        <p:nvSpPr>
          <p:cNvPr id="6" name="Slide Number Placeholder 5"/>
          <p:cNvSpPr>
            <a:spLocks noGrp="1"/>
          </p:cNvSpPr>
          <p:nvPr>
            <p:ph type="sldNum" sz="quarter" idx="12"/>
          </p:nvPr>
        </p:nvSpPr>
        <p:spPr/>
        <p:txBody>
          <a:bodyPr/>
          <a:lstStyle/>
          <a:p>
            <a:fld id="{9648F39E-9C37-485F-AC97-16BB4BDF9F49}" type="slidenum">
              <a:rPr lang="en-US" smtClean="0">
                <a:solidFill>
                  <a:prstClr val="white">
                    <a:tint val="95000"/>
                  </a:prstClr>
                </a:solidFill>
              </a:rPr>
              <a:pPr/>
              <a:t>‹#›</a:t>
            </a:fld>
            <a:endParaRPr lang="en-US">
              <a:solidFill>
                <a:prstClr val="white">
                  <a:tint val="95000"/>
                </a:prstClr>
              </a:solidFill>
            </a:endParaRPr>
          </a:p>
        </p:txBody>
      </p:sp>
    </p:spTree>
    <p:extLst>
      <p:ext uri="{BB962C8B-B14F-4D97-AF65-F5344CB8AC3E}">
        <p14:creationId xmlns:p14="http://schemas.microsoft.com/office/powerpoint/2010/main" val="270243204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C3A134-F1C3-464B-BF47-54DC2DE08F52}" type="datetimeFigureOut">
              <a:rPr lang="en-US" smtClean="0">
                <a:solidFill>
                  <a:prstClr val="black">
                    <a:tint val="95000"/>
                  </a:prstClr>
                </a:solidFill>
              </a:rPr>
              <a:pPr/>
              <a:t>10/8/14</a:t>
            </a:fld>
            <a:endParaRPr lang="en-US">
              <a:solidFill>
                <a:prstClr val="black">
                  <a:tint val="95000"/>
                </a:prstClr>
              </a:solidFill>
            </a:endParaRPr>
          </a:p>
        </p:txBody>
      </p:sp>
      <p:sp>
        <p:nvSpPr>
          <p:cNvPr id="6" name="Footer Placeholder 5"/>
          <p:cNvSpPr>
            <a:spLocks noGrp="1"/>
          </p:cNvSpPr>
          <p:nvPr>
            <p:ph type="ftr" sz="quarter" idx="11"/>
          </p:nvPr>
        </p:nvSpPr>
        <p:spPr/>
        <p:txBody>
          <a:bodyPr/>
          <a:lstStyle/>
          <a:p>
            <a:endParaRPr lang="en-US">
              <a:solidFill>
                <a:prstClr val="black">
                  <a:tint val="95000"/>
                </a:prstClr>
              </a:solidFill>
            </a:endParaRPr>
          </a:p>
        </p:txBody>
      </p:sp>
      <p:sp>
        <p:nvSpPr>
          <p:cNvPr id="7" name="Slide Number Placeholder 6"/>
          <p:cNvSpPr>
            <a:spLocks noGrp="1"/>
          </p:cNvSpPr>
          <p:nvPr>
            <p:ph type="sldNum" sz="quarter" idx="12"/>
          </p:nvPr>
        </p:nvSpPr>
        <p:spPr/>
        <p:txBody>
          <a:bodyPr/>
          <a:lstStyle/>
          <a:p>
            <a:fld id="{9648F39E-9C37-485F-AC97-16BB4BDF9F49}"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4218600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7C3A134-F1C3-464B-BF47-54DC2DE08F52}" type="datetimeFigureOut">
              <a:rPr lang="en-US" smtClean="0">
                <a:solidFill>
                  <a:prstClr val="black">
                    <a:tint val="95000"/>
                  </a:prstClr>
                </a:solidFill>
              </a:rPr>
              <a:pPr/>
              <a:t>10/8/14</a:t>
            </a:fld>
            <a:endParaRPr lang="en-US">
              <a:solidFill>
                <a:prstClr val="black">
                  <a:tint val="95000"/>
                </a:prstClr>
              </a:solidFill>
            </a:endParaRPr>
          </a:p>
        </p:txBody>
      </p:sp>
      <p:sp>
        <p:nvSpPr>
          <p:cNvPr id="8" name="Footer Placeholder 7"/>
          <p:cNvSpPr>
            <a:spLocks noGrp="1"/>
          </p:cNvSpPr>
          <p:nvPr>
            <p:ph type="ftr" sz="quarter" idx="11"/>
          </p:nvPr>
        </p:nvSpPr>
        <p:spPr/>
        <p:txBody>
          <a:bodyPr/>
          <a:lstStyle/>
          <a:p>
            <a:endParaRPr lang="en-US">
              <a:solidFill>
                <a:prstClr val="black">
                  <a:tint val="95000"/>
                </a:prstClr>
              </a:solidFill>
            </a:endParaRPr>
          </a:p>
        </p:txBody>
      </p:sp>
      <p:sp>
        <p:nvSpPr>
          <p:cNvPr id="9" name="Slide Number Placeholder 8"/>
          <p:cNvSpPr>
            <a:spLocks noGrp="1"/>
          </p:cNvSpPr>
          <p:nvPr>
            <p:ph type="sldNum" sz="quarter" idx="12"/>
          </p:nvPr>
        </p:nvSpPr>
        <p:spPr/>
        <p:txBody>
          <a:bodyPr/>
          <a:lstStyle/>
          <a:p>
            <a:fld id="{9648F39E-9C37-485F-AC97-16BB4BDF9F49}"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3195528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C3A134-F1C3-464B-BF47-54DC2DE08F52}" type="datetimeFigureOut">
              <a:rPr lang="en-US" smtClean="0">
                <a:solidFill>
                  <a:prstClr val="black">
                    <a:tint val="95000"/>
                  </a:prstClr>
                </a:solidFill>
              </a:rPr>
              <a:pPr/>
              <a:t>10/8/14</a:t>
            </a:fld>
            <a:endParaRPr lang="en-US">
              <a:solidFill>
                <a:prstClr val="black">
                  <a:tint val="95000"/>
                </a:prstClr>
              </a:solidFill>
            </a:endParaRPr>
          </a:p>
        </p:txBody>
      </p:sp>
      <p:sp>
        <p:nvSpPr>
          <p:cNvPr id="4" name="Footer Placeholder 3"/>
          <p:cNvSpPr>
            <a:spLocks noGrp="1"/>
          </p:cNvSpPr>
          <p:nvPr>
            <p:ph type="ftr" sz="quarter" idx="11"/>
          </p:nvPr>
        </p:nvSpPr>
        <p:spPr/>
        <p:txBody>
          <a:bodyPr/>
          <a:lstStyle/>
          <a:p>
            <a:endParaRPr lang="en-US">
              <a:solidFill>
                <a:prstClr val="black">
                  <a:tint val="95000"/>
                </a:prstClr>
              </a:solidFill>
            </a:endParaRPr>
          </a:p>
        </p:txBody>
      </p:sp>
      <p:sp>
        <p:nvSpPr>
          <p:cNvPr id="5" name="Slide Number Placeholder 4"/>
          <p:cNvSpPr>
            <a:spLocks noGrp="1"/>
          </p:cNvSpPr>
          <p:nvPr>
            <p:ph type="sldNum" sz="quarter" idx="12"/>
          </p:nvPr>
        </p:nvSpPr>
        <p:spPr/>
        <p:txBody>
          <a:bodyPr/>
          <a:lstStyle/>
          <a:p>
            <a:fld id="{9648F39E-9C37-485F-AC97-16BB4BDF9F49}"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1874790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3A134-F1C3-464B-BF47-54DC2DE08F52}" type="datetimeFigureOut">
              <a:rPr lang="en-US" smtClean="0">
                <a:solidFill>
                  <a:prstClr val="black">
                    <a:tint val="95000"/>
                  </a:prstClr>
                </a:solidFill>
              </a:rPr>
              <a:pPr/>
              <a:t>10/8/14</a:t>
            </a:fld>
            <a:endParaRPr lang="en-US">
              <a:solidFill>
                <a:prstClr val="black">
                  <a:tint val="95000"/>
                </a:prstClr>
              </a:solidFill>
            </a:endParaRPr>
          </a:p>
        </p:txBody>
      </p:sp>
      <p:sp>
        <p:nvSpPr>
          <p:cNvPr id="3" name="Footer Placeholder 2"/>
          <p:cNvSpPr>
            <a:spLocks noGrp="1"/>
          </p:cNvSpPr>
          <p:nvPr>
            <p:ph type="ftr" sz="quarter" idx="11"/>
          </p:nvPr>
        </p:nvSpPr>
        <p:spPr/>
        <p:txBody>
          <a:bodyPr/>
          <a:lstStyle/>
          <a:p>
            <a:endParaRPr lang="en-US">
              <a:solidFill>
                <a:prstClr val="black">
                  <a:tint val="95000"/>
                </a:prstClr>
              </a:solidFill>
            </a:endParaRPr>
          </a:p>
        </p:txBody>
      </p:sp>
      <p:sp>
        <p:nvSpPr>
          <p:cNvPr id="4" name="Slide Number Placeholder 3"/>
          <p:cNvSpPr>
            <a:spLocks noGrp="1"/>
          </p:cNvSpPr>
          <p:nvPr>
            <p:ph type="sldNum" sz="quarter" idx="12"/>
          </p:nvPr>
        </p:nvSpPr>
        <p:spPr/>
        <p:txBody>
          <a:bodyPr/>
          <a:lstStyle/>
          <a:p>
            <a:fld id="{9648F39E-9C37-485F-AC97-16BB4BDF9F49}"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101976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C3A134-F1C3-464B-BF47-54DC2DE08F52}" type="datetimeFigureOut">
              <a:rPr lang="en-US" smtClean="0">
                <a:solidFill>
                  <a:prstClr val="black">
                    <a:tint val="95000"/>
                  </a:prstClr>
                </a:solidFill>
              </a:rPr>
              <a:pPr/>
              <a:t>10/8/14</a:t>
            </a:fld>
            <a:endParaRPr lang="en-US">
              <a:solidFill>
                <a:prstClr val="black">
                  <a:tint val="95000"/>
                </a:prstClr>
              </a:solidFill>
            </a:endParaRPr>
          </a:p>
        </p:txBody>
      </p:sp>
      <p:sp>
        <p:nvSpPr>
          <p:cNvPr id="6" name="Footer Placeholder 5"/>
          <p:cNvSpPr>
            <a:spLocks noGrp="1"/>
          </p:cNvSpPr>
          <p:nvPr>
            <p:ph type="ftr" sz="quarter" idx="11"/>
          </p:nvPr>
        </p:nvSpPr>
        <p:spPr/>
        <p:txBody>
          <a:bodyPr/>
          <a:lstStyle/>
          <a:p>
            <a:endParaRPr lang="en-US">
              <a:solidFill>
                <a:prstClr val="black">
                  <a:tint val="95000"/>
                </a:prstClr>
              </a:solidFill>
            </a:endParaRPr>
          </a:p>
        </p:txBody>
      </p:sp>
      <p:sp>
        <p:nvSpPr>
          <p:cNvPr id="7" name="Slide Number Placeholder 6"/>
          <p:cNvSpPr>
            <a:spLocks noGrp="1"/>
          </p:cNvSpPr>
          <p:nvPr>
            <p:ph type="sldNum" sz="quarter" idx="12"/>
          </p:nvPr>
        </p:nvSpPr>
        <p:spPr/>
        <p:txBody>
          <a:bodyPr/>
          <a:lstStyle/>
          <a:p>
            <a:fld id="{9648F39E-9C37-485F-AC97-16BB4BDF9F49}" type="slidenum">
              <a:rPr lang="en-US" smtClean="0">
                <a:solidFill>
                  <a:prstClr val="black">
                    <a:tint val="95000"/>
                  </a:prstClr>
                </a:solidFill>
              </a:rPr>
              <a:pPr/>
              <a:t>‹#›</a:t>
            </a:fld>
            <a:endParaRPr lang="en-US">
              <a:solidFill>
                <a:prstClr val="black">
                  <a:tint val="95000"/>
                </a:prstClr>
              </a:solidFill>
            </a:endParaRPr>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sz="1800">
              <a:solidFill>
                <a:prstClr val="white"/>
              </a:solidFill>
            </a:endParaRPr>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sz="1800">
              <a:solidFill>
                <a:prstClr val="white"/>
              </a:solidFill>
            </a:endParaRPr>
          </a:p>
        </p:txBody>
      </p:sp>
    </p:spTree>
    <p:extLst>
      <p:ext uri="{BB962C8B-B14F-4D97-AF65-F5344CB8AC3E}">
        <p14:creationId xmlns:p14="http://schemas.microsoft.com/office/powerpoint/2010/main" val="685008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D7C3A134-F1C3-464B-BF47-54DC2DE08F52}" type="datetimeFigureOut">
              <a:rPr lang="en-US" smtClean="0">
                <a:solidFill>
                  <a:prstClr val="black">
                    <a:tint val="95000"/>
                  </a:prstClr>
                </a:solidFill>
              </a:rPr>
              <a:pPr/>
              <a:t>10/8/14</a:t>
            </a:fld>
            <a:endParaRPr lang="en-US" dirty="0">
              <a:solidFill>
                <a:prstClr val="black">
                  <a:tint val="95000"/>
                </a:prstClr>
              </a:solidFill>
            </a:endParaRPr>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sz="1800">
              <a:solidFill>
                <a:prstClr val="white"/>
              </a:solidFill>
            </a:endParaRPr>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sz="1800">
              <a:solidFill>
                <a:prstClr val="white"/>
              </a:solidFill>
            </a:endParaRPr>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dirty="0">
              <a:solidFill>
                <a:prstClr val="white">
                  <a:shade val="50000"/>
                </a:prstClr>
              </a:solidFill>
            </a:endParaRPr>
          </a:p>
        </p:txBody>
      </p:sp>
      <p:sp>
        <p:nvSpPr>
          <p:cNvPr id="7" name="Slide Number Placeholder 6"/>
          <p:cNvSpPr>
            <a:spLocks noGrp="1"/>
          </p:cNvSpPr>
          <p:nvPr>
            <p:ph type="sldNum" sz="quarter" idx="12"/>
          </p:nvPr>
        </p:nvSpPr>
        <p:spPr>
          <a:xfrm>
            <a:off x="11119104" y="1170432"/>
            <a:ext cx="978485" cy="201168"/>
          </a:xfrm>
        </p:spPr>
        <p:txBody>
          <a:bodyPr/>
          <a:lstStyle/>
          <a:p>
            <a:fld id="{9648F39E-9C37-485F-AC97-16BB4BDF9F49}" type="slidenum">
              <a:rPr lang="en-US" smtClean="0">
                <a:solidFill>
                  <a:prstClr val="black">
                    <a:tint val="95000"/>
                  </a:prstClr>
                </a:solidFill>
              </a:rPr>
              <a:pPr/>
              <a:t>‹#›</a:t>
            </a:fld>
            <a:endParaRPr lang="en-US">
              <a:solidFill>
                <a:prstClr val="black">
                  <a:tint val="95000"/>
                </a:prstClr>
              </a:solidFill>
            </a:endParaRPr>
          </a:p>
        </p:txBody>
      </p:sp>
    </p:spTree>
    <p:extLst>
      <p:ext uri="{BB962C8B-B14F-4D97-AF65-F5344CB8AC3E}">
        <p14:creationId xmlns:p14="http://schemas.microsoft.com/office/powerpoint/2010/main" val="107072692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sz="1800">
              <a:solidFill>
                <a:prstClr val="white"/>
              </a:solidFill>
            </a:endParaRPr>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sz="1800">
              <a:solidFill>
                <a:prstClr val="white"/>
              </a:solidFill>
            </a:endParaRPr>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7C3A134-F1C3-464B-BF47-54DC2DE08F52}" type="datetimeFigureOut">
              <a:rPr lang="en-US" smtClean="0">
                <a:solidFill>
                  <a:prstClr val="black">
                    <a:tint val="95000"/>
                  </a:prstClr>
                </a:solidFill>
              </a:rPr>
              <a:pPr/>
              <a:t>10/8/14</a:t>
            </a:fld>
            <a:endParaRPr lang="en-US" dirty="0">
              <a:solidFill>
                <a:prstClr val="black">
                  <a:tint val="95000"/>
                </a:prstClr>
              </a:solidFill>
            </a:endParaRPr>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solidFill>
                <a:prstClr val="black">
                  <a:tint val="95000"/>
                </a:prstClr>
              </a:solidFill>
            </a:endParaRPr>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648F39E-9C37-485F-AC97-16BB4BDF9F49}" type="slidenum">
              <a:rPr lang="en-US" smtClean="0">
                <a:solidFill>
                  <a:prstClr val="black">
                    <a:tint val="95000"/>
                  </a:prstClr>
                </a:solidFill>
              </a:rPr>
              <a:pPr/>
              <a:t>‹#›</a:t>
            </a:fld>
            <a:endParaRPr lang="en-US" dirty="0">
              <a:solidFill>
                <a:prstClr val="black">
                  <a:tint val="95000"/>
                </a:prstClr>
              </a:solidFill>
            </a:endParaRPr>
          </a:p>
        </p:txBody>
      </p:sp>
    </p:spTree>
    <p:extLst>
      <p:ext uri="{BB962C8B-B14F-4D97-AF65-F5344CB8AC3E}">
        <p14:creationId xmlns:p14="http://schemas.microsoft.com/office/powerpoint/2010/main" val="289401987"/>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audio" Target="../media/audio2.bin"/><Relationship Id="rId3" Type="http://schemas.openxmlformats.org/officeDocument/2006/relationships/image" Target="../media/image3.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audio" Target="../media/audio2.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orestandards.org/ELA-Literacy/W/8/10/" TargetMode="External"/><Relationship Id="rId3" Type="http://schemas.openxmlformats.org/officeDocument/2006/relationships/image" Target="../media/image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9.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orestandards.org/ELA-Literacy/W/8/2/e/" TargetMode="Externa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orestandards.org/ELA-Literacy/W/8/10/" TargetMode="External"/><Relationship Id="rId3" Type="http://schemas.openxmlformats.org/officeDocument/2006/relationships/image" Target="../media/image7.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1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12.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13.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14.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 Id="rId3"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bin"/></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16.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17.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18.jpg"/></Relationships>
</file>

<file path=ppt/slides/_rels/slide33.xml.rels><?xml version="1.0" encoding="UTF-8" standalone="yes"?>
<Relationships xmlns="http://schemas.openxmlformats.org/package/2006/relationships"><Relationship Id="rId3" Type="http://schemas.openxmlformats.org/officeDocument/2006/relationships/image" Target="../media/image19.jpg"/><Relationship Id="rId4" Type="http://schemas.openxmlformats.org/officeDocument/2006/relationships/image" Target="../media/image20.jpg"/><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35.xml.rels><?xml version="1.0" encoding="UTF-8" standalone="yes"?>
<Relationships xmlns="http://schemas.openxmlformats.org/package/2006/relationships"><Relationship Id="rId3" Type="http://schemas.openxmlformats.org/officeDocument/2006/relationships/image" Target="../media/image20.jpg"/><Relationship Id="rId4" Type="http://schemas.openxmlformats.org/officeDocument/2006/relationships/image" Target="../media/image21.png"/><Relationship Id="rId1" Type="http://schemas.openxmlformats.org/officeDocument/2006/relationships/slideLayout" Target="../slideLayouts/slideLayout2.xml"/><Relationship Id="rId2" Type="http://schemas.openxmlformats.org/officeDocument/2006/relationships/image" Target="../media/image19.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audio" Target="../media/audio2.bin"/><Relationship Id="rId3" Type="http://schemas.openxmlformats.org/officeDocument/2006/relationships/image" Target="../media/image3.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audio" Target="../media/audio3.bin"/><Relationship Id="rId3" Type="http://schemas.openxmlformats.org/officeDocument/2006/relationships/image" Target="../media/image4.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audio" Target="../media/audio3.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audio" Target="../media/audio4.bin"/><Relationship Id="rId3" Type="http://schemas.openxmlformats.org/officeDocument/2006/relationships/image" Target="../media/image5.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Argument Writing</a:t>
            </a:r>
            <a:endParaRPr lang="en-US" dirty="0"/>
          </a:p>
        </p:txBody>
      </p:sp>
      <p:sp>
        <p:nvSpPr>
          <p:cNvPr id="3" name="Subtitle 2"/>
          <p:cNvSpPr>
            <a:spLocks noGrp="1"/>
          </p:cNvSpPr>
          <p:nvPr>
            <p:ph type="subTitle" idx="1"/>
          </p:nvPr>
        </p:nvSpPr>
        <p:spPr/>
        <p:txBody>
          <a:bodyPr/>
          <a:lstStyle/>
          <a:p>
            <a:r>
              <a:rPr lang="en-US" dirty="0" smtClean="0"/>
              <a:t>English</a:t>
            </a:r>
            <a:endParaRPr lang="en-US" dirty="0"/>
          </a:p>
        </p:txBody>
      </p:sp>
    </p:spTree>
    <p:extLst>
      <p:ext uri="{BB962C8B-B14F-4D97-AF65-F5344CB8AC3E}">
        <p14:creationId xmlns:p14="http://schemas.microsoft.com/office/powerpoint/2010/main" val="37231806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97075" y="160715"/>
            <a:ext cx="7620000" cy="1143000"/>
          </a:xfrm>
        </p:spPr>
        <p:txBody>
          <a:bodyPr>
            <a:normAutofit fontScale="90000"/>
          </a:bodyPr>
          <a:lstStyle/>
          <a:p>
            <a:r>
              <a:rPr lang="en-US" dirty="0">
                <a:solidFill>
                  <a:srgbClr val="0033CC"/>
                </a:solidFill>
              </a:rPr>
              <a:t>Step 4: CONCLUDING SENTENCE</a:t>
            </a:r>
          </a:p>
        </p:txBody>
      </p:sp>
      <p:sp>
        <p:nvSpPr>
          <p:cNvPr id="9220" name="Rectangle 4"/>
          <p:cNvSpPr>
            <a:spLocks noGrp="1" noChangeArrowheads="1"/>
          </p:cNvSpPr>
          <p:nvPr>
            <p:ph type="body" sz="half" idx="2"/>
          </p:nvPr>
        </p:nvSpPr>
        <p:spPr>
          <a:xfrm>
            <a:off x="6324600" y="2057400"/>
            <a:ext cx="3962400" cy="2362200"/>
          </a:xfrm>
        </p:spPr>
        <p:txBody>
          <a:bodyPr>
            <a:normAutofit fontScale="92500"/>
          </a:bodyPr>
          <a:lstStyle/>
          <a:p>
            <a:r>
              <a:rPr lang="en-US" sz="3600" dirty="0"/>
              <a:t>A concluding sentence (</a:t>
            </a:r>
            <a:r>
              <a:rPr lang="en-US" sz="3600" dirty="0">
                <a:solidFill>
                  <a:srgbClr val="0033CC"/>
                </a:solidFill>
              </a:rPr>
              <a:t>CS</a:t>
            </a:r>
            <a:r>
              <a:rPr lang="en-US" sz="3600" dirty="0"/>
              <a:t>) is the bottom bun of the hamburger.</a:t>
            </a:r>
          </a:p>
        </p:txBody>
      </p:sp>
      <p:pic>
        <p:nvPicPr>
          <p:cNvPr id="9221" name="Picture 5" descr="FD00516_"/>
          <p:cNvPicPr>
            <a:picLocks noGrp="1" noChangeAspect="1" noChangeArrowheads="1"/>
          </p:cNvPicPr>
          <p:nvPr>
            <p:ph type="clipArt" sz="half" idx="1"/>
          </p:nvPr>
        </p:nvPicPr>
        <p:blipFill>
          <a:blip r:embed="rId3" cstate="print">
            <a:extLst>
              <a:ext uri="{28A0092B-C50C-407E-A947-70E740481C1C}">
                <a14:useLocalDpi xmlns:a14="http://schemas.microsoft.com/office/drawing/2010/main" val="0"/>
              </a:ext>
            </a:extLst>
          </a:blip>
          <a:srcRect/>
          <a:stretch>
            <a:fillRect/>
          </a:stretch>
        </p:blipFill>
        <p:spPr>
          <a:xfrm>
            <a:off x="2743200" y="1905001"/>
            <a:ext cx="3581400" cy="2593975"/>
          </a:xfrm>
          <a:ln/>
        </p:spPr>
      </p:pic>
      <p:sp>
        <p:nvSpPr>
          <p:cNvPr id="9222" name="Text Box 6"/>
          <p:cNvSpPr txBox="1">
            <a:spLocks noChangeArrowheads="1"/>
          </p:cNvSpPr>
          <p:nvPr/>
        </p:nvSpPr>
        <p:spPr bwMode="auto">
          <a:xfrm>
            <a:off x="2971801" y="4724400"/>
            <a:ext cx="6645275" cy="2336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20000"/>
              </a:spcBef>
              <a:buFontTx/>
              <a:buChar char="•"/>
            </a:pPr>
            <a:r>
              <a:rPr lang="en-US" sz="3600" dirty="0">
                <a:solidFill>
                  <a:prstClr val="black"/>
                </a:solidFill>
              </a:rPr>
              <a:t>  </a:t>
            </a:r>
            <a:r>
              <a:rPr lang="en-US" sz="3600" dirty="0">
                <a:solidFill>
                  <a:srgbClr val="0000FF"/>
                </a:solidFill>
              </a:rPr>
              <a:t>A CS wraps up the paragraph.     </a:t>
            </a:r>
          </a:p>
          <a:p>
            <a:pPr>
              <a:spcBef>
                <a:spcPct val="5000"/>
              </a:spcBef>
            </a:pPr>
            <a:r>
              <a:rPr lang="en-US" sz="3600" dirty="0">
                <a:solidFill>
                  <a:srgbClr val="0000FF"/>
                </a:solidFill>
              </a:rPr>
              <a:t>   It rephrases the main idea.</a:t>
            </a:r>
          </a:p>
          <a:p>
            <a:endParaRPr lang="en-US" sz="3600" dirty="0">
              <a:solidFill>
                <a:prstClr val="black"/>
              </a:solidFill>
            </a:endParaRPr>
          </a:p>
        </p:txBody>
      </p:sp>
    </p:spTree>
    <p:extLst>
      <p:ext uri="{BB962C8B-B14F-4D97-AF65-F5344CB8AC3E}">
        <p14:creationId xmlns:p14="http://schemas.microsoft.com/office/powerpoint/2010/main" val="136399909"/>
      </p:ext>
    </p:extLst>
  </p:cSld>
  <p:clrMapOvr>
    <a:masterClrMapping/>
  </p:clrMapOvr>
  <p:transition xmlns:p14="http://schemas.microsoft.com/office/powerpoint/2010/main">
    <p:rand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iterate type="lt">
                                    <p:tmAbs val="75"/>
                                  </p:iterate>
                                  <p:childTnLst>
                                    <p:set>
                                      <p:cBhvr>
                                        <p:cTn id="6" dur="1" fill="hold">
                                          <p:stCondLst>
                                            <p:cond delay="74"/>
                                          </p:stCondLst>
                                        </p:cTn>
                                        <p:tgtEl>
                                          <p:spTgt spid="9218"/>
                                        </p:tgtEl>
                                        <p:attrNameLst>
                                          <p:attrName>style.visibility</p:attrName>
                                        </p:attrNameLst>
                                      </p:cBhvr>
                                      <p:to>
                                        <p:strVal val="visible"/>
                                      </p:to>
                                    </p:set>
                                    <p:anim to="" calcmode="lin" valueType="num">
                                      <p:cBhvr>
                                        <p:cTn id="7" dur="1" fill="hold"/>
                                        <p:tgtEl>
                                          <p:spTgt spid="9218"/>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9220">
                                            <p:txEl>
                                              <p:pRg st="0" end="0"/>
                                            </p:txEl>
                                          </p:spTgt>
                                        </p:tgtEl>
                                        <p:attrNameLst>
                                          <p:attrName>style.visibility</p:attrName>
                                        </p:attrNameLst>
                                      </p:cBhvr>
                                      <p:to>
                                        <p:strVal val="visible"/>
                                      </p:to>
                                    </p:set>
                                    <p:anim calcmode="lin" valueType="num">
                                      <p:cBhvr additive="base">
                                        <p:cTn id="12" dur="500" fill="hold"/>
                                        <p:tgtEl>
                                          <p:spTgt spid="9220">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922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nodeType="clickEffect">
                                  <p:stCondLst>
                                    <p:cond delay="0"/>
                                  </p:stCondLst>
                                  <p:childTnLst>
                                    <p:set>
                                      <p:cBhvr>
                                        <p:cTn id="17" dur="1" fill="hold">
                                          <p:stCondLst>
                                            <p:cond delay="0"/>
                                          </p:stCondLst>
                                        </p:cTn>
                                        <p:tgtEl>
                                          <p:spTgt spid="9221"/>
                                        </p:tgtEl>
                                        <p:attrNameLst>
                                          <p:attrName>style.visibility</p:attrName>
                                        </p:attrNameLst>
                                      </p:cBhvr>
                                      <p:to>
                                        <p:strVal val="visible"/>
                                      </p:to>
                                    </p:set>
                                    <p:anim calcmode="lin" valueType="num">
                                      <p:cBhvr additive="base">
                                        <p:cTn id="18" dur="500" fill="hold"/>
                                        <p:tgtEl>
                                          <p:spTgt spid="9221"/>
                                        </p:tgtEl>
                                        <p:attrNameLst>
                                          <p:attrName>ppt_x</p:attrName>
                                        </p:attrNameLst>
                                      </p:cBhvr>
                                      <p:tavLst>
                                        <p:tav tm="0">
                                          <p:val>
                                            <p:strVal val="0-#ppt_w/2"/>
                                          </p:val>
                                        </p:tav>
                                        <p:tav tm="100000">
                                          <p:val>
                                            <p:strVal val="#ppt_x"/>
                                          </p:val>
                                        </p:tav>
                                      </p:tavLst>
                                    </p:anim>
                                    <p:anim calcmode="lin" valueType="num">
                                      <p:cBhvr additive="base">
                                        <p:cTn id="19" dur="500" fill="hold"/>
                                        <p:tgtEl>
                                          <p:spTgt spid="9221"/>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9222"/>
                                        </p:tgtEl>
                                        <p:attrNameLst>
                                          <p:attrName>style.visibility</p:attrName>
                                        </p:attrNameLst>
                                      </p:cBhvr>
                                      <p:to>
                                        <p:strVal val="visible"/>
                                      </p:to>
                                    </p:set>
                                    <p:anim calcmode="lin" valueType="num">
                                      <p:cBhvr additive="base">
                                        <p:cTn id="24" dur="500" fill="hold"/>
                                        <p:tgtEl>
                                          <p:spTgt spid="9222"/>
                                        </p:tgtEl>
                                        <p:attrNameLst>
                                          <p:attrName>ppt_x</p:attrName>
                                        </p:attrNameLst>
                                      </p:cBhvr>
                                      <p:tavLst>
                                        <p:tav tm="0">
                                          <p:val>
                                            <p:strVal val="0-#ppt_w/2"/>
                                          </p:val>
                                        </p:tav>
                                        <p:tav tm="100000">
                                          <p:val>
                                            <p:strVal val="#ppt_x"/>
                                          </p:val>
                                        </p:tav>
                                      </p:tavLst>
                                    </p:anim>
                                    <p:anim calcmode="lin" valueType="num">
                                      <p:cBhvr additive="base">
                                        <p:cTn id="25" dur="500" fill="hold"/>
                                        <p:tgtEl>
                                          <p:spTgt spid="92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9220" grpId="0" build="p" autoUpdateAnimBg="0"/>
      <p:bldP spid="9222"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r>
              <a:rPr lang="en-US"/>
              <a:t>Example Concluding Sentence (</a:t>
            </a:r>
            <a:r>
              <a:rPr lang="en-US">
                <a:solidFill>
                  <a:srgbClr val="0033CC"/>
                </a:solidFill>
              </a:rPr>
              <a:t>CS</a:t>
            </a:r>
            <a:r>
              <a:rPr lang="en-US"/>
              <a:t>)</a:t>
            </a:r>
          </a:p>
        </p:txBody>
      </p:sp>
      <p:sp>
        <p:nvSpPr>
          <p:cNvPr id="14339" name="Text Box 3"/>
          <p:cNvSpPr txBox="1">
            <a:spLocks noChangeArrowheads="1"/>
          </p:cNvSpPr>
          <p:nvPr/>
        </p:nvSpPr>
        <p:spPr bwMode="auto">
          <a:xfrm>
            <a:off x="2895600" y="2286001"/>
            <a:ext cx="6934200"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a:defRPr sz="2400">
                <a:solidFill>
                  <a:schemeClr val="tx1"/>
                </a:solidFill>
                <a:latin typeface="Times New Roman" charset="0"/>
                <a:ea typeface="ＭＳ Ｐゴシック" charset="0"/>
              </a:defRPr>
            </a:lvl1pPr>
            <a:lvl2pPr marL="914400" indent="-457200">
              <a:defRPr sz="2400">
                <a:solidFill>
                  <a:schemeClr val="tx1"/>
                </a:solidFill>
                <a:latin typeface="Times New Roman" charset="0"/>
                <a:ea typeface="ＭＳ Ｐゴシック" charset="0"/>
              </a:defRPr>
            </a:lvl2pPr>
            <a:lvl3pPr marL="1371600" indent="-457200">
              <a:defRPr sz="2400">
                <a:solidFill>
                  <a:schemeClr val="tx1"/>
                </a:solidFill>
                <a:latin typeface="Times New Roman" charset="0"/>
                <a:ea typeface="ＭＳ Ｐゴシック" charset="0"/>
              </a:defRPr>
            </a:lvl3pPr>
            <a:lvl4pPr marL="1828800" indent="-457200">
              <a:defRPr sz="2400">
                <a:solidFill>
                  <a:schemeClr val="tx1"/>
                </a:solidFill>
                <a:latin typeface="Times New Roman" charset="0"/>
                <a:ea typeface="ＭＳ Ｐゴシック" charset="0"/>
              </a:defRPr>
            </a:lvl4pPr>
            <a:lvl5pPr marL="2286000" indent="-457200">
              <a:defRPr sz="2400">
                <a:solidFill>
                  <a:schemeClr val="tx1"/>
                </a:solidFill>
                <a:latin typeface="Times New Roman" charset="0"/>
                <a:ea typeface="ＭＳ Ｐゴシック" charset="0"/>
              </a:defRPr>
            </a:lvl5pPr>
            <a:lvl6pPr marL="2743200" indent="-457200" fontAlgn="base">
              <a:spcBef>
                <a:spcPct val="0"/>
              </a:spcBef>
              <a:spcAft>
                <a:spcPct val="0"/>
              </a:spcAft>
              <a:defRPr sz="2400">
                <a:solidFill>
                  <a:schemeClr val="tx1"/>
                </a:solidFill>
                <a:latin typeface="Times New Roman" charset="0"/>
                <a:ea typeface="ＭＳ Ｐゴシック" charset="0"/>
              </a:defRPr>
            </a:lvl6pPr>
            <a:lvl7pPr marL="3200400" indent="-457200" fontAlgn="base">
              <a:spcBef>
                <a:spcPct val="0"/>
              </a:spcBef>
              <a:spcAft>
                <a:spcPct val="0"/>
              </a:spcAft>
              <a:defRPr sz="2400">
                <a:solidFill>
                  <a:schemeClr val="tx1"/>
                </a:solidFill>
                <a:latin typeface="Times New Roman" charset="0"/>
                <a:ea typeface="ＭＳ Ｐゴシック" charset="0"/>
              </a:defRPr>
            </a:lvl7pPr>
            <a:lvl8pPr marL="3657600" indent="-457200" fontAlgn="base">
              <a:spcBef>
                <a:spcPct val="0"/>
              </a:spcBef>
              <a:spcAft>
                <a:spcPct val="0"/>
              </a:spcAft>
              <a:defRPr sz="2400">
                <a:solidFill>
                  <a:schemeClr val="tx1"/>
                </a:solidFill>
                <a:latin typeface="Times New Roman" charset="0"/>
                <a:ea typeface="ＭＳ Ｐゴシック" charset="0"/>
              </a:defRPr>
            </a:lvl8pPr>
            <a:lvl9pPr marL="4114800" indent="-457200" fontAlgn="base">
              <a:spcBef>
                <a:spcPct val="0"/>
              </a:spcBef>
              <a:spcAft>
                <a:spcPct val="0"/>
              </a:spcAft>
              <a:defRPr sz="2400">
                <a:solidFill>
                  <a:schemeClr val="tx1"/>
                </a:solidFill>
                <a:latin typeface="Times New Roman" charset="0"/>
                <a:ea typeface="ＭＳ Ｐゴシック" charset="0"/>
              </a:defRPr>
            </a:lvl9pPr>
          </a:lstStyle>
          <a:p>
            <a:pPr>
              <a:buFontTx/>
              <a:buAutoNum type="arabicParenR" startAt="5"/>
            </a:pPr>
            <a:r>
              <a:rPr lang="en-US" sz="4500">
                <a:solidFill>
                  <a:srgbClr val="0033CC"/>
                </a:solidFill>
              </a:rPr>
              <a:t>  In conclusion, the third</a:t>
            </a:r>
          </a:p>
          <a:p>
            <a:r>
              <a:rPr lang="en-US" sz="4500">
                <a:solidFill>
                  <a:srgbClr val="0033CC"/>
                </a:solidFill>
              </a:rPr>
              <a:t>pig outsmarts not only his </a:t>
            </a:r>
          </a:p>
          <a:p>
            <a:r>
              <a:rPr lang="en-US" sz="4500">
                <a:solidFill>
                  <a:srgbClr val="0033CC"/>
                </a:solidFill>
              </a:rPr>
              <a:t>brothers but the </a:t>
            </a:r>
            <a:r>
              <a:rPr lang="ja-JP" altLang="en-US" sz="4500">
                <a:solidFill>
                  <a:srgbClr val="0033CC"/>
                </a:solidFill>
                <a:latin typeface="Arial"/>
              </a:rPr>
              <a:t>“</a:t>
            </a:r>
            <a:r>
              <a:rPr lang="en-US" sz="4500">
                <a:solidFill>
                  <a:srgbClr val="0033CC"/>
                </a:solidFill>
              </a:rPr>
              <a:t>big, bad</a:t>
            </a:r>
            <a:r>
              <a:rPr lang="ja-JP" altLang="en-US" sz="4500">
                <a:solidFill>
                  <a:srgbClr val="0033CC"/>
                </a:solidFill>
                <a:latin typeface="Arial"/>
              </a:rPr>
              <a:t>”</a:t>
            </a:r>
            <a:endParaRPr lang="en-US" sz="4500">
              <a:solidFill>
                <a:srgbClr val="0033CC"/>
              </a:solidFill>
            </a:endParaRPr>
          </a:p>
          <a:p>
            <a:r>
              <a:rPr lang="en-US" sz="4500">
                <a:solidFill>
                  <a:srgbClr val="0033CC"/>
                </a:solidFill>
              </a:rPr>
              <a:t>wolf as well.</a:t>
            </a:r>
          </a:p>
        </p:txBody>
      </p:sp>
    </p:spTree>
    <p:extLst>
      <p:ext uri="{BB962C8B-B14F-4D97-AF65-F5344CB8AC3E}">
        <p14:creationId xmlns:p14="http://schemas.microsoft.com/office/powerpoint/2010/main" val="898105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additive="base">
                                        <p:cTn id="7" dur="500" fill="hold"/>
                                        <p:tgtEl>
                                          <p:spTgt spid="14338"/>
                                        </p:tgtEl>
                                        <p:attrNameLst>
                                          <p:attrName>ppt_x</p:attrName>
                                        </p:attrNameLst>
                                      </p:cBhvr>
                                      <p:tavLst>
                                        <p:tav tm="0">
                                          <p:val>
                                            <p:strVal val="#ppt_x"/>
                                          </p:val>
                                        </p:tav>
                                        <p:tav tm="100000">
                                          <p:val>
                                            <p:strVal val="#ppt_x"/>
                                          </p:val>
                                        </p:tav>
                                      </p:tavLst>
                                    </p:anim>
                                    <p:anim calcmode="lin" valueType="num">
                                      <p:cBhvr additive="base">
                                        <p:cTn id="8" dur="500" fill="hold"/>
                                        <p:tgtEl>
                                          <p:spTgt spid="1433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339"/>
                                        </p:tgtEl>
                                        <p:attrNameLst>
                                          <p:attrName>style.visibility</p:attrName>
                                        </p:attrNameLst>
                                      </p:cBhvr>
                                      <p:to>
                                        <p:strVal val="visible"/>
                                      </p:to>
                                    </p:set>
                                    <p:anim calcmode="lin" valueType="num">
                                      <p:cBhvr additive="base">
                                        <p:cTn id="13" dur="500" fill="hold"/>
                                        <p:tgtEl>
                                          <p:spTgt spid="14339"/>
                                        </p:tgtEl>
                                        <p:attrNameLst>
                                          <p:attrName>ppt_x</p:attrName>
                                        </p:attrNameLst>
                                      </p:cBhvr>
                                      <p:tavLst>
                                        <p:tav tm="0">
                                          <p:val>
                                            <p:strVal val="0-#ppt_w/2"/>
                                          </p:val>
                                        </p:tav>
                                        <p:tav tm="100000">
                                          <p:val>
                                            <p:strVal val="#ppt_x"/>
                                          </p:val>
                                        </p:tav>
                                      </p:tavLst>
                                    </p:anim>
                                    <p:anim calcmode="lin" valueType="num">
                                      <p:cBhvr additive="base">
                                        <p:cTn id="14" dur="500" fill="hold"/>
                                        <p:tgtEl>
                                          <p:spTgt spid="1433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P spid="14339"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i="1"/>
              <a:t>Transitions</a:t>
            </a:r>
          </a:p>
        </p:txBody>
      </p:sp>
      <p:sp>
        <p:nvSpPr>
          <p:cNvPr id="27651" name="Rectangle 3"/>
          <p:cNvSpPr>
            <a:spLocks noGrp="1" noChangeArrowheads="1"/>
          </p:cNvSpPr>
          <p:nvPr>
            <p:ph type="body" idx="1"/>
          </p:nvPr>
        </p:nvSpPr>
        <p:spPr>
          <a:xfrm>
            <a:off x="2590800" y="1752600"/>
            <a:ext cx="7620000" cy="1600200"/>
          </a:xfrm>
        </p:spPr>
        <p:txBody>
          <a:bodyPr>
            <a:normAutofit fontScale="92500"/>
          </a:bodyPr>
          <a:lstStyle/>
          <a:p>
            <a:r>
              <a:rPr lang="en-US" b="1" dirty="0">
                <a:solidFill>
                  <a:schemeClr val="accent6"/>
                </a:solidFill>
              </a:rPr>
              <a:t>A good paragraph will also use transition words.  These are words or phrases that help readers connect your ideas.</a:t>
            </a:r>
          </a:p>
        </p:txBody>
      </p:sp>
      <p:sp>
        <p:nvSpPr>
          <p:cNvPr id="27652" name="Text Box 4"/>
          <p:cNvSpPr txBox="1">
            <a:spLocks noChangeArrowheads="1"/>
          </p:cNvSpPr>
          <p:nvPr/>
        </p:nvSpPr>
        <p:spPr bwMode="auto">
          <a:xfrm>
            <a:off x="1742368" y="3524251"/>
            <a:ext cx="42146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3200" b="1" u="sng" dirty="0">
                <a:solidFill>
                  <a:prstClr val="black"/>
                </a:solidFill>
              </a:rPr>
              <a:t>Example transitions:</a:t>
            </a:r>
          </a:p>
        </p:txBody>
      </p:sp>
      <p:sp>
        <p:nvSpPr>
          <p:cNvPr id="27653" name="Text Box 5"/>
          <p:cNvSpPr txBox="1">
            <a:spLocks noChangeArrowheads="1"/>
          </p:cNvSpPr>
          <p:nvPr/>
        </p:nvSpPr>
        <p:spPr bwMode="auto">
          <a:xfrm>
            <a:off x="3505200" y="4114800"/>
            <a:ext cx="255711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3000" b="1" i="1" dirty="0">
                <a:solidFill>
                  <a:srgbClr val="0000FF"/>
                </a:solidFill>
              </a:rPr>
              <a:t>For example,</a:t>
            </a:r>
          </a:p>
        </p:txBody>
      </p:sp>
      <p:sp>
        <p:nvSpPr>
          <p:cNvPr id="27654" name="Text Box 6"/>
          <p:cNvSpPr txBox="1">
            <a:spLocks noChangeArrowheads="1"/>
          </p:cNvSpPr>
          <p:nvPr/>
        </p:nvSpPr>
        <p:spPr bwMode="auto">
          <a:xfrm>
            <a:off x="2895600" y="4800600"/>
            <a:ext cx="2579552"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3000" b="1" i="1">
                <a:solidFill>
                  <a:srgbClr val="0000FF"/>
                </a:solidFill>
              </a:rPr>
              <a:t>For instance,</a:t>
            </a:r>
          </a:p>
        </p:txBody>
      </p:sp>
      <p:sp>
        <p:nvSpPr>
          <p:cNvPr id="27655" name="Text Box 7"/>
          <p:cNvSpPr txBox="1">
            <a:spLocks noChangeArrowheads="1"/>
          </p:cNvSpPr>
          <p:nvPr/>
        </p:nvSpPr>
        <p:spPr bwMode="auto">
          <a:xfrm>
            <a:off x="2971801" y="5486400"/>
            <a:ext cx="282173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3000" b="1" i="1">
                <a:solidFill>
                  <a:srgbClr val="0000FF"/>
                </a:solidFill>
              </a:rPr>
              <a:t>Consequently,</a:t>
            </a:r>
          </a:p>
        </p:txBody>
      </p:sp>
      <p:sp>
        <p:nvSpPr>
          <p:cNvPr id="27656" name="Text Box 8"/>
          <p:cNvSpPr txBox="1">
            <a:spLocks noChangeArrowheads="1"/>
          </p:cNvSpPr>
          <p:nvPr/>
        </p:nvSpPr>
        <p:spPr bwMode="auto">
          <a:xfrm>
            <a:off x="6248401" y="4267200"/>
            <a:ext cx="121219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3000" b="1" i="1">
                <a:solidFill>
                  <a:srgbClr val="0000FF"/>
                </a:solidFill>
              </a:rPr>
              <a:t>Thus,</a:t>
            </a:r>
          </a:p>
        </p:txBody>
      </p:sp>
      <p:sp>
        <p:nvSpPr>
          <p:cNvPr id="27657" name="Text Box 9"/>
          <p:cNvSpPr txBox="1">
            <a:spLocks noChangeArrowheads="1"/>
          </p:cNvSpPr>
          <p:nvPr/>
        </p:nvSpPr>
        <p:spPr bwMode="auto">
          <a:xfrm>
            <a:off x="5715001" y="5715000"/>
            <a:ext cx="2257349"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3000" b="1" i="1">
                <a:solidFill>
                  <a:srgbClr val="0000FF"/>
                </a:solidFill>
              </a:rPr>
              <a:t>As a result,</a:t>
            </a:r>
          </a:p>
        </p:txBody>
      </p:sp>
      <p:sp>
        <p:nvSpPr>
          <p:cNvPr id="27658" name="Text Box 10"/>
          <p:cNvSpPr txBox="1">
            <a:spLocks noChangeArrowheads="1"/>
          </p:cNvSpPr>
          <p:nvPr/>
        </p:nvSpPr>
        <p:spPr bwMode="auto">
          <a:xfrm>
            <a:off x="5486401" y="4953000"/>
            <a:ext cx="313419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3000" b="1" i="1">
                <a:solidFill>
                  <a:srgbClr val="0000FF"/>
                </a:solidFill>
              </a:rPr>
              <a:t>Because of this,</a:t>
            </a:r>
          </a:p>
        </p:txBody>
      </p:sp>
      <p:sp>
        <p:nvSpPr>
          <p:cNvPr id="27659" name="Text Box 11"/>
          <p:cNvSpPr txBox="1">
            <a:spLocks noChangeArrowheads="1"/>
          </p:cNvSpPr>
          <p:nvPr/>
        </p:nvSpPr>
        <p:spPr bwMode="auto">
          <a:xfrm>
            <a:off x="7543800" y="3962400"/>
            <a:ext cx="243541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3000" b="1" i="1">
                <a:solidFill>
                  <a:srgbClr val="0000FF"/>
                </a:solidFill>
              </a:rPr>
              <a:t>In summary,</a:t>
            </a:r>
          </a:p>
        </p:txBody>
      </p:sp>
      <p:sp>
        <p:nvSpPr>
          <p:cNvPr id="27660" name="Text Box 12"/>
          <p:cNvSpPr txBox="1">
            <a:spLocks noChangeArrowheads="1"/>
          </p:cNvSpPr>
          <p:nvPr/>
        </p:nvSpPr>
        <p:spPr bwMode="auto">
          <a:xfrm>
            <a:off x="8610600" y="4648200"/>
            <a:ext cx="144462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3000" b="1" i="1" dirty="0">
                <a:solidFill>
                  <a:srgbClr val="0000FF"/>
                </a:solidFill>
              </a:rPr>
              <a:t>Hence,</a:t>
            </a:r>
          </a:p>
        </p:txBody>
      </p:sp>
      <p:sp>
        <p:nvSpPr>
          <p:cNvPr id="27661" name="Text Box 13"/>
          <p:cNvSpPr txBox="1">
            <a:spLocks noChangeArrowheads="1"/>
          </p:cNvSpPr>
          <p:nvPr/>
        </p:nvSpPr>
        <p:spPr bwMode="auto">
          <a:xfrm>
            <a:off x="8077201" y="5410200"/>
            <a:ext cx="2064989"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3000" b="1" i="1" dirty="0">
                <a:solidFill>
                  <a:srgbClr val="0000FF"/>
                </a:solidFill>
              </a:rPr>
              <a:t>Therefore,</a:t>
            </a:r>
          </a:p>
        </p:txBody>
      </p:sp>
    </p:spTree>
    <p:extLst>
      <p:ext uri="{BB962C8B-B14F-4D97-AF65-F5344CB8AC3E}">
        <p14:creationId xmlns:p14="http://schemas.microsoft.com/office/powerpoint/2010/main" val="20627101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7650"/>
                                        </p:tgtEl>
                                        <p:attrNameLst>
                                          <p:attrName>style.visibility</p:attrName>
                                        </p:attrNameLst>
                                      </p:cBhvr>
                                      <p:to>
                                        <p:strVal val="visible"/>
                                      </p:to>
                                    </p:set>
                                    <p:anim calcmode="lin" valueType="num">
                                      <p:cBhvr>
                                        <p:cTn id="7" dur="500" fill="hold"/>
                                        <p:tgtEl>
                                          <p:spTgt spid="2765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7650"/>
                                        </p:tgtEl>
                                        <p:attrNameLst>
                                          <p:attrName>ppt_y</p:attrName>
                                        </p:attrNameLst>
                                      </p:cBhvr>
                                      <p:tavLst>
                                        <p:tav tm="0">
                                          <p:val>
                                            <p:strVal val="#ppt_y"/>
                                          </p:val>
                                        </p:tav>
                                        <p:tav tm="100000">
                                          <p:val>
                                            <p:strVal val="#ppt_y"/>
                                          </p:val>
                                        </p:tav>
                                      </p:tavLst>
                                    </p:anim>
                                    <p:anim calcmode="lin" valueType="num">
                                      <p:cBhvr>
                                        <p:cTn id="9" dur="500" fill="hold"/>
                                        <p:tgtEl>
                                          <p:spTgt spid="2765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765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765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7" presetClass="entr" presetSubtype="0" fill="hold" grpId="0" nodeType="clickEffect">
                                  <p:stCondLst>
                                    <p:cond delay="0"/>
                                  </p:stCondLst>
                                  <p:childTnLst>
                                    <p:set>
                                      <p:cBhvr>
                                        <p:cTn id="15" dur="1" fill="hold">
                                          <p:stCondLst>
                                            <p:cond delay="0"/>
                                          </p:stCondLst>
                                        </p:cTn>
                                        <p:tgtEl>
                                          <p:spTgt spid="27651">
                                            <p:txEl>
                                              <p:pRg st="0" end="0"/>
                                            </p:txEl>
                                          </p:spTgt>
                                        </p:tgtEl>
                                        <p:attrNameLst>
                                          <p:attrName>style.visibility</p:attrName>
                                        </p:attrNameLst>
                                      </p:cBhvr>
                                      <p:to>
                                        <p:strVal val="visible"/>
                                      </p:to>
                                    </p:set>
                                    <p:animEffect transition="in" filter="fade">
                                      <p:cBhvr>
                                        <p:cTn id="16" dur="1000"/>
                                        <p:tgtEl>
                                          <p:spTgt spid="27651">
                                            <p:txEl>
                                              <p:pRg st="0" end="0"/>
                                            </p:txEl>
                                          </p:spTgt>
                                        </p:tgtEl>
                                      </p:cBhvr>
                                    </p:animEffect>
                                    <p:anim calcmode="lin" valueType="num">
                                      <p:cBhvr>
                                        <p:cTn id="17" dur="10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p:cTn id="18" dur="900" decel="100000" fill="hold"/>
                                        <p:tgtEl>
                                          <p:spTgt spid="27651">
                                            <p:txEl>
                                              <p:pRg st="0" end="0"/>
                                            </p:txEl>
                                          </p:spTgt>
                                        </p:tgtEl>
                                        <p:attrNameLst>
                                          <p:attrName>ppt_y</p:attrName>
                                        </p:attrNameLst>
                                      </p:cBhvr>
                                      <p:tavLst>
                                        <p:tav tm="0">
                                          <p:val>
                                            <p:strVal val="#ppt_y+1"/>
                                          </p:val>
                                        </p:tav>
                                        <p:tav tm="100000">
                                          <p:val>
                                            <p:strVal val="#ppt_y-.03"/>
                                          </p:val>
                                        </p:tav>
                                      </p:tavLst>
                                    </p:anim>
                                    <p:anim calcmode="lin" valueType="num">
                                      <p:cBhvr>
                                        <p:cTn id="19" dur="100" accel="100000" fill="hold">
                                          <p:stCondLst>
                                            <p:cond delay="900"/>
                                          </p:stCondLst>
                                        </p:cTn>
                                        <p:tgtEl>
                                          <p:spTgt spid="2765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37" presetClass="entr" presetSubtype="0" fill="hold" grpId="0" nodeType="clickEffect">
                                  <p:stCondLst>
                                    <p:cond delay="0"/>
                                  </p:stCondLst>
                                  <p:childTnLst>
                                    <p:set>
                                      <p:cBhvr>
                                        <p:cTn id="23" dur="1" fill="hold">
                                          <p:stCondLst>
                                            <p:cond delay="0"/>
                                          </p:stCondLst>
                                        </p:cTn>
                                        <p:tgtEl>
                                          <p:spTgt spid="27652"/>
                                        </p:tgtEl>
                                        <p:attrNameLst>
                                          <p:attrName>style.visibility</p:attrName>
                                        </p:attrNameLst>
                                      </p:cBhvr>
                                      <p:to>
                                        <p:strVal val="visible"/>
                                      </p:to>
                                    </p:set>
                                    <p:animEffect transition="in" filter="fade">
                                      <p:cBhvr>
                                        <p:cTn id="24" dur="1000"/>
                                        <p:tgtEl>
                                          <p:spTgt spid="27652"/>
                                        </p:tgtEl>
                                      </p:cBhvr>
                                    </p:animEffect>
                                    <p:anim calcmode="lin" valueType="num">
                                      <p:cBhvr>
                                        <p:cTn id="25" dur="1000" fill="hold"/>
                                        <p:tgtEl>
                                          <p:spTgt spid="27652"/>
                                        </p:tgtEl>
                                        <p:attrNameLst>
                                          <p:attrName>ppt_x</p:attrName>
                                        </p:attrNameLst>
                                      </p:cBhvr>
                                      <p:tavLst>
                                        <p:tav tm="0">
                                          <p:val>
                                            <p:strVal val="#ppt_x"/>
                                          </p:val>
                                        </p:tav>
                                        <p:tav tm="100000">
                                          <p:val>
                                            <p:strVal val="#ppt_x"/>
                                          </p:val>
                                        </p:tav>
                                      </p:tavLst>
                                    </p:anim>
                                    <p:anim calcmode="lin" valueType="num">
                                      <p:cBhvr>
                                        <p:cTn id="26" dur="900" decel="100000" fill="hold"/>
                                        <p:tgtEl>
                                          <p:spTgt spid="27652"/>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27652"/>
                                        </p:tgtEl>
                                        <p:attrNameLst>
                                          <p:attrName>ppt_y</p:attrName>
                                        </p:attrNameLst>
                                      </p:cBhvr>
                                      <p:tavLst>
                                        <p:tav tm="0">
                                          <p:val>
                                            <p:strVal val="#ppt_y-.03"/>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27653"/>
                                        </p:tgtEl>
                                        <p:attrNameLst>
                                          <p:attrName>style.visibility</p:attrName>
                                        </p:attrNameLst>
                                      </p:cBhvr>
                                      <p:to>
                                        <p:strVal val="visible"/>
                                      </p:to>
                                    </p:set>
                                    <p:anim to="" calcmode="lin" valueType="num">
                                      <p:cBhvr>
                                        <p:cTn id="32" dur="1" fill="hold"/>
                                        <p:tgtEl>
                                          <p:spTgt spid="27653"/>
                                        </p:tgtEl>
                                        <p:attrNameLst>
                                          <p:attrName/>
                                        </p:attrNameLst>
                                      </p:cBhvr>
                                    </p:anim>
                                  </p:childTnLst>
                                </p:cTn>
                              </p:par>
                            </p:childTnLst>
                          </p:cTn>
                        </p:par>
                        <p:par>
                          <p:cTn id="33" fill="hold" nodeType="afterGroup">
                            <p:stCondLst>
                              <p:cond delay="0"/>
                            </p:stCondLst>
                            <p:childTnLst>
                              <p:par>
                                <p:cTn id="34" presetID="24" presetClass="entr" presetSubtype="0" fill="hold" grpId="0" nodeType="afterEffect">
                                  <p:stCondLst>
                                    <p:cond delay="500"/>
                                  </p:stCondLst>
                                  <p:childTnLst>
                                    <p:set>
                                      <p:cBhvr>
                                        <p:cTn id="35" dur="1" fill="hold">
                                          <p:stCondLst>
                                            <p:cond delay="0"/>
                                          </p:stCondLst>
                                        </p:cTn>
                                        <p:tgtEl>
                                          <p:spTgt spid="27656"/>
                                        </p:tgtEl>
                                        <p:attrNameLst>
                                          <p:attrName>style.visibility</p:attrName>
                                        </p:attrNameLst>
                                      </p:cBhvr>
                                      <p:to>
                                        <p:strVal val="visible"/>
                                      </p:to>
                                    </p:set>
                                    <p:anim to="" calcmode="lin" valueType="num">
                                      <p:cBhvr>
                                        <p:cTn id="36" dur="1" fill="hold"/>
                                        <p:tgtEl>
                                          <p:spTgt spid="27656"/>
                                        </p:tgtEl>
                                        <p:attrNameLst>
                                          <p:attrName/>
                                        </p:attrNameLst>
                                      </p:cBhvr>
                                    </p:anim>
                                  </p:childTnLst>
                                </p:cTn>
                              </p:par>
                            </p:childTnLst>
                          </p:cTn>
                        </p:par>
                        <p:par>
                          <p:cTn id="37" fill="hold" nodeType="afterGroup">
                            <p:stCondLst>
                              <p:cond delay="500"/>
                            </p:stCondLst>
                            <p:childTnLst>
                              <p:par>
                                <p:cTn id="38" presetID="24" presetClass="entr" presetSubtype="0" fill="hold" grpId="0" nodeType="afterEffect">
                                  <p:stCondLst>
                                    <p:cond delay="500"/>
                                  </p:stCondLst>
                                  <p:childTnLst>
                                    <p:set>
                                      <p:cBhvr>
                                        <p:cTn id="39" dur="1" fill="hold">
                                          <p:stCondLst>
                                            <p:cond delay="0"/>
                                          </p:stCondLst>
                                        </p:cTn>
                                        <p:tgtEl>
                                          <p:spTgt spid="27659"/>
                                        </p:tgtEl>
                                        <p:attrNameLst>
                                          <p:attrName>style.visibility</p:attrName>
                                        </p:attrNameLst>
                                      </p:cBhvr>
                                      <p:to>
                                        <p:strVal val="visible"/>
                                      </p:to>
                                    </p:set>
                                    <p:anim to="" calcmode="lin" valueType="num">
                                      <p:cBhvr>
                                        <p:cTn id="40" dur="1" fill="hold"/>
                                        <p:tgtEl>
                                          <p:spTgt spid="27659"/>
                                        </p:tgtEl>
                                        <p:attrNameLst>
                                          <p:attrName/>
                                        </p:attrNameLst>
                                      </p:cBhvr>
                                    </p:anim>
                                  </p:childTnLst>
                                </p:cTn>
                              </p:par>
                            </p:childTnLst>
                          </p:cTn>
                        </p:par>
                        <p:par>
                          <p:cTn id="41" fill="hold" nodeType="afterGroup">
                            <p:stCondLst>
                              <p:cond delay="1000"/>
                            </p:stCondLst>
                            <p:childTnLst>
                              <p:par>
                                <p:cTn id="42" presetID="24" presetClass="entr" presetSubtype="0" fill="hold" grpId="0" nodeType="afterEffect">
                                  <p:stCondLst>
                                    <p:cond delay="500"/>
                                  </p:stCondLst>
                                  <p:childTnLst>
                                    <p:set>
                                      <p:cBhvr>
                                        <p:cTn id="43" dur="1" fill="hold">
                                          <p:stCondLst>
                                            <p:cond delay="0"/>
                                          </p:stCondLst>
                                        </p:cTn>
                                        <p:tgtEl>
                                          <p:spTgt spid="27654"/>
                                        </p:tgtEl>
                                        <p:attrNameLst>
                                          <p:attrName>style.visibility</p:attrName>
                                        </p:attrNameLst>
                                      </p:cBhvr>
                                      <p:to>
                                        <p:strVal val="visible"/>
                                      </p:to>
                                    </p:set>
                                    <p:anim to="" calcmode="lin" valueType="num">
                                      <p:cBhvr>
                                        <p:cTn id="44" dur="1" fill="hold"/>
                                        <p:tgtEl>
                                          <p:spTgt spid="27654"/>
                                        </p:tgtEl>
                                        <p:attrNameLst>
                                          <p:attrName/>
                                        </p:attrNameLst>
                                      </p:cBhvr>
                                    </p:anim>
                                  </p:childTnLst>
                                </p:cTn>
                              </p:par>
                            </p:childTnLst>
                          </p:cTn>
                        </p:par>
                        <p:par>
                          <p:cTn id="45" fill="hold" nodeType="afterGroup">
                            <p:stCondLst>
                              <p:cond delay="1500"/>
                            </p:stCondLst>
                            <p:childTnLst>
                              <p:par>
                                <p:cTn id="46" presetID="24" presetClass="entr" presetSubtype="0" fill="hold" grpId="0" nodeType="afterEffect">
                                  <p:stCondLst>
                                    <p:cond delay="500"/>
                                  </p:stCondLst>
                                  <p:childTnLst>
                                    <p:set>
                                      <p:cBhvr>
                                        <p:cTn id="47" dur="1" fill="hold">
                                          <p:stCondLst>
                                            <p:cond delay="0"/>
                                          </p:stCondLst>
                                        </p:cTn>
                                        <p:tgtEl>
                                          <p:spTgt spid="27660"/>
                                        </p:tgtEl>
                                        <p:attrNameLst>
                                          <p:attrName>style.visibility</p:attrName>
                                        </p:attrNameLst>
                                      </p:cBhvr>
                                      <p:to>
                                        <p:strVal val="visible"/>
                                      </p:to>
                                    </p:set>
                                    <p:anim to="" calcmode="lin" valueType="num">
                                      <p:cBhvr>
                                        <p:cTn id="48" dur="1" fill="hold"/>
                                        <p:tgtEl>
                                          <p:spTgt spid="27660"/>
                                        </p:tgtEl>
                                        <p:attrNameLst>
                                          <p:attrName/>
                                        </p:attrNameLst>
                                      </p:cBhvr>
                                    </p:anim>
                                  </p:childTnLst>
                                </p:cTn>
                              </p:par>
                            </p:childTnLst>
                          </p:cTn>
                        </p:par>
                        <p:par>
                          <p:cTn id="49" fill="hold" nodeType="afterGroup">
                            <p:stCondLst>
                              <p:cond delay="2000"/>
                            </p:stCondLst>
                            <p:childTnLst>
                              <p:par>
                                <p:cTn id="50" presetID="24" presetClass="entr" presetSubtype="0" fill="hold" grpId="0" nodeType="afterEffect">
                                  <p:stCondLst>
                                    <p:cond delay="500"/>
                                  </p:stCondLst>
                                  <p:childTnLst>
                                    <p:set>
                                      <p:cBhvr>
                                        <p:cTn id="51" dur="1" fill="hold">
                                          <p:stCondLst>
                                            <p:cond delay="0"/>
                                          </p:stCondLst>
                                        </p:cTn>
                                        <p:tgtEl>
                                          <p:spTgt spid="27658"/>
                                        </p:tgtEl>
                                        <p:attrNameLst>
                                          <p:attrName>style.visibility</p:attrName>
                                        </p:attrNameLst>
                                      </p:cBhvr>
                                      <p:to>
                                        <p:strVal val="visible"/>
                                      </p:to>
                                    </p:set>
                                    <p:anim to="" calcmode="lin" valueType="num">
                                      <p:cBhvr>
                                        <p:cTn id="52" dur="1" fill="hold"/>
                                        <p:tgtEl>
                                          <p:spTgt spid="27658"/>
                                        </p:tgtEl>
                                        <p:attrNameLst>
                                          <p:attrName/>
                                        </p:attrNameLst>
                                      </p:cBhvr>
                                    </p:anim>
                                  </p:childTnLst>
                                </p:cTn>
                              </p:par>
                            </p:childTnLst>
                          </p:cTn>
                        </p:par>
                        <p:par>
                          <p:cTn id="53" fill="hold" nodeType="afterGroup">
                            <p:stCondLst>
                              <p:cond delay="2500"/>
                            </p:stCondLst>
                            <p:childTnLst>
                              <p:par>
                                <p:cTn id="54" presetID="24" presetClass="entr" presetSubtype="0" fill="hold" grpId="0" nodeType="afterEffect">
                                  <p:stCondLst>
                                    <p:cond delay="500"/>
                                  </p:stCondLst>
                                  <p:childTnLst>
                                    <p:set>
                                      <p:cBhvr>
                                        <p:cTn id="55" dur="1" fill="hold">
                                          <p:stCondLst>
                                            <p:cond delay="0"/>
                                          </p:stCondLst>
                                        </p:cTn>
                                        <p:tgtEl>
                                          <p:spTgt spid="27655"/>
                                        </p:tgtEl>
                                        <p:attrNameLst>
                                          <p:attrName>style.visibility</p:attrName>
                                        </p:attrNameLst>
                                      </p:cBhvr>
                                      <p:to>
                                        <p:strVal val="visible"/>
                                      </p:to>
                                    </p:set>
                                    <p:anim to="" calcmode="lin" valueType="num">
                                      <p:cBhvr>
                                        <p:cTn id="56" dur="1" fill="hold"/>
                                        <p:tgtEl>
                                          <p:spTgt spid="27655"/>
                                        </p:tgtEl>
                                        <p:attrNameLst>
                                          <p:attrName/>
                                        </p:attrNameLst>
                                      </p:cBhvr>
                                    </p:anim>
                                  </p:childTnLst>
                                </p:cTn>
                              </p:par>
                            </p:childTnLst>
                          </p:cTn>
                        </p:par>
                        <p:par>
                          <p:cTn id="57" fill="hold" nodeType="afterGroup">
                            <p:stCondLst>
                              <p:cond delay="3000"/>
                            </p:stCondLst>
                            <p:childTnLst>
                              <p:par>
                                <p:cTn id="58" presetID="24" presetClass="entr" presetSubtype="0" fill="hold" grpId="0" nodeType="afterEffect">
                                  <p:stCondLst>
                                    <p:cond delay="500"/>
                                  </p:stCondLst>
                                  <p:childTnLst>
                                    <p:set>
                                      <p:cBhvr>
                                        <p:cTn id="59" dur="1" fill="hold">
                                          <p:stCondLst>
                                            <p:cond delay="0"/>
                                          </p:stCondLst>
                                        </p:cTn>
                                        <p:tgtEl>
                                          <p:spTgt spid="27661"/>
                                        </p:tgtEl>
                                        <p:attrNameLst>
                                          <p:attrName>style.visibility</p:attrName>
                                        </p:attrNameLst>
                                      </p:cBhvr>
                                      <p:to>
                                        <p:strVal val="visible"/>
                                      </p:to>
                                    </p:set>
                                    <p:anim to="" calcmode="lin" valueType="num">
                                      <p:cBhvr>
                                        <p:cTn id="60" dur="1" fill="hold"/>
                                        <p:tgtEl>
                                          <p:spTgt spid="27661"/>
                                        </p:tgtEl>
                                        <p:attrNameLst>
                                          <p:attrName/>
                                        </p:attrNameLst>
                                      </p:cBhvr>
                                    </p:anim>
                                  </p:childTnLst>
                                </p:cTn>
                              </p:par>
                            </p:childTnLst>
                          </p:cTn>
                        </p:par>
                        <p:par>
                          <p:cTn id="61" fill="hold" nodeType="afterGroup">
                            <p:stCondLst>
                              <p:cond delay="3500"/>
                            </p:stCondLst>
                            <p:childTnLst>
                              <p:par>
                                <p:cTn id="62" presetID="24" presetClass="entr" presetSubtype="0" fill="hold" grpId="0" nodeType="afterEffect">
                                  <p:stCondLst>
                                    <p:cond delay="500"/>
                                  </p:stCondLst>
                                  <p:childTnLst>
                                    <p:set>
                                      <p:cBhvr>
                                        <p:cTn id="63" dur="1" fill="hold">
                                          <p:stCondLst>
                                            <p:cond delay="0"/>
                                          </p:stCondLst>
                                        </p:cTn>
                                        <p:tgtEl>
                                          <p:spTgt spid="27657"/>
                                        </p:tgtEl>
                                        <p:attrNameLst>
                                          <p:attrName>style.visibility</p:attrName>
                                        </p:attrNameLst>
                                      </p:cBhvr>
                                      <p:to>
                                        <p:strVal val="visible"/>
                                      </p:to>
                                    </p:set>
                                    <p:anim to="" calcmode="lin" valueType="num">
                                      <p:cBhvr>
                                        <p:cTn id="64" dur="1" fill="hold"/>
                                        <p:tgtEl>
                                          <p:spTgt spid="2765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build="p"/>
      <p:bldP spid="27652" grpId="0"/>
      <p:bldP spid="27653" grpId="0"/>
      <p:bldP spid="27654" grpId="0"/>
      <p:bldP spid="27655" grpId="0"/>
      <p:bldP spid="27656" grpId="0"/>
      <p:bldP spid="27657" grpId="0"/>
      <p:bldP spid="27658" grpId="0"/>
      <p:bldP spid="27659" grpId="0"/>
      <p:bldP spid="27660" grpId="0"/>
      <p:bldP spid="27661"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Does It Flow?</a:t>
            </a:r>
          </a:p>
        </p:txBody>
      </p:sp>
      <p:pic>
        <p:nvPicPr>
          <p:cNvPr id="17413" name="Picture 5" descr="FD00471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4800" y="609601"/>
            <a:ext cx="1816100" cy="830263"/>
          </a:xfrm>
          <a:prstGeom prst="rect">
            <a:avLst/>
          </a:prstGeom>
          <a:noFill/>
          <a:extLst>
            <a:ext uri="{909E8E84-426E-40dd-AFC4-6F175D3DCCD1}">
              <a14:hiddenFill xmlns:a14="http://schemas.microsoft.com/office/drawing/2010/main">
                <a:solidFill>
                  <a:srgbClr val="FFFFFF"/>
                </a:solidFill>
              </a14:hiddenFill>
            </a:ext>
          </a:extLst>
        </p:spPr>
      </p:pic>
      <p:pic>
        <p:nvPicPr>
          <p:cNvPr id="17414" name="Picture 6" descr="FD00471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60900" y="609601"/>
            <a:ext cx="1816100" cy="830263"/>
          </a:xfrm>
          <a:prstGeom prst="rect">
            <a:avLst/>
          </a:prstGeom>
          <a:noFill/>
          <a:extLst>
            <a:ext uri="{909E8E84-426E-40dd-AFC4-6F175D3DCCD1}">
              <a14:hiddenFill xmlns:a14="http://schemas.microsoft.com/office/drawing/2010/main">
                <a:solidFill>
                  <a:srgbClr val="FFFFFF"/>
                </a:solidFill>
              </a14:hiddenFill>
            </a:ext>
          </a:extLst>
        </p:spPr>
      </p:pic>
      <p:sp>
        <p:nvSpPr>
          <p:cNvPr id="17416" name="Text Box 8"/>
          <p:cNvSpPr txBox="1">
            <a:spLocks noChangeArrowheads="1"/>
          </p:cNvSpPr>
          <p:nvPr/>
        </p:nvSpPr>
        <p:spPr bwMode="auto">
          <a:xfrm>
            <a:off x="2971800" y="2133600"/>
            <a:ext cx="7010400" cy="2636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4500" dirty="0">
                <a:solidFill>
                  <a:prstClr val="black"/>
                </a:solidFill>
              </a:rPr>
              <a:t>Now you know how to write a paragraph… </a:t>
            </a:r>
          </a:p>
          <a:p>
            <a:pPr algn="ctr"/>
            <a:endParaRPr lang="en-US" sz="3200" dirty="0">
              <a:solidFill>
                <a:prstClr val="black"/>
              </a:solidFill>
            </a:endParaRPr>
          </a:p>
          <a:p>
            <a:pPr algn="ctr"/>
            <a:r>
              <a:rPr lang="en-US" sz="4500" dirty="0">
                <a:solidFill>
                  <a:prstClr val="black"/>
                </a:solidFill>
              </a:rPr>
              <a:t>LET</a:t>
            </a:r>
            <a:r>
              <a:rPr lang="en-US" sz="4500" dirty="0">
                <a:solidFill>
                  <a:prstClr val="black"/>
                </a:solidFill>
                <a:latin typeface="Arial"/>
              </a:rPr>
              <a:t>’</a:t>
            </a:r>
            <a:r>
              <a:rPr lang="en-US" sz="4500" dirty="0">
                <a:solidFill>
                  <a:prstClr val="black"/>
                </a:solidFill>
              </a:rPr>
              <a:t>S EAT!</a:t>
            </a:r>
          </a:p>
        </p:txBody>
      </p:sp>
    </p:spTree>
    <p:extLst>
      <p:ext uri="{BB962C8B-B14F-4D97-AF65-F5344CB8AC3E}">
        <p14:creationId xmlns:p14="http://schemas.microsoft.com/office/powerpoint/2010/main" val="8532671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7414"/>
                                        </p:tgtEl>
                                        <p:attrNameLst>
                                          <p:attrName>style.visibility</p:attrName>
                                        </p:attrNameLst>
                                      </p:cBhvr>
                                      <p:to>
                                        <p:strVal val="visible"/>
                                      </p:to>
                                    </p:set>
                                    <p:anim calcmode="lin" valueType="num">
                                      <p:cBhvr additive="base">
                                        <p:cTn id="7" dur="500" fill="hold"/>
                                        <p:tgtEl>
                                          <p:spTgt spid="17414"/>
                                        </p:tgtEl>
                                        <p:attrNameLst>
                                          <p:attrName>ppt_x</p:attrName>
                                        </p:attrNameLst>
                                      </p:cBhvr>
                                      <p:tavLst>
                                        <p:tav tm="0">
                                          <p:val>
                                            <p:strVal val="0-#ppt_w/2"/>
                                          </p:val>
                                        </p:tav>
                                        <p:tav tm="100000">
                                          <p:val>
                                            <p:strVal val="#ppt_x"/>
                                          </p:val>
                                        </p:tav>
                                      </p:tavLst>
                                    </p:anim>
                                    <p:anim calcmode="lin" valueType="num">
                                      <p:cBhvr additive="base">
                                        <p:cTn id="8" dur="500" fill="hold"/>
                                        <p:tgtEl>
                                          <p:spTgt spid="17414"/>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7410"/>
                                        </p:tgtEl>
                                        <p:attrNameLst>
                                          <p:attrName>style.visibility</p:attrName>
                                        </p:attrNameLst>
                                      </p:cBhvr>
                                      <p:to>
                                        <p:strVal val="visible"/>
                                      </p:to>
                                    </p:set>
                                    <p:anim calcmode="lin" valueType="num">
                                      <p:cBhvr additive="base">
                                        <p:cTn id="12" dur="500" fill="hold"/>
                                        <p:tgtEl>
                                          <p:spTgt spid="17410"/>
                                        </p:tgtEl>
                                        <p:attrNameLst>
                                          <p:attrName>ppt_x</p:attrName>
                                        </p:attrNameLst>
                                      </p:cBhvr>
                                      <p:tavLst>
                                        <p:tav tm="0">
                                          <p:val>
                                            <p:strVal val="0-#ppt_w/2"/>
                                          </p:val>
                                        </p:tav>
                                        <p:tav tm="100000">
                                          <p:val>
                                            <p:strVal val="#ppt_x"/>
                                          </p:val>
                                        </p:tav>
                                      </p:tavLst>
                                    </p:anim>
                                    <p:anim calcmode="lin" valueType="num">
                                      <p:cBhvr additive="base">
                                        <p:cTn id="13" dur="500" fill="hold"/>
                                        <p:tgtEl>
                                          <p:spTgt spid="17410"/>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nodeType="afterEffect">
                                  <p:stCondLst>
                                    <p:cond delay="0"/>
                                  </p:stCondLst>
                                  <p:childTnLst>
                                    <p:set>
                                      <p:cBhvr>
                                        <p:cTn id="16" dur="1" fill="hold">
                                          <p:stCondLst>
                                            <p:cond delay="0"/>
                                          </p:stCondLst>
                                        </p:cTn>
                                        <p:tgtEl>
                                          <p:spTgt spid="17413"/>
                                        </p:tgtEl>
                                        <p:attrNameLst>
                                          <p:attrName>style.visibility</p:attrName>
                                        </p:attrNameLst>
                                      </p:cBhvr>
                                      <p:to>
                                        <p:strVal val="visible"/>
                                      </p:to>
                                    </p:set>
                                    <p:anim calcmode="lin" valueType="num">
                                      <p:cBhvr additive="base">
                                        <p:cTn id="17" dur="500" fill="hold"/>
                                        <p:tgtEl>
                                          <p:spTgt spid="17413"/>
                                        </p:tgtEl>
                                        <p:attrNameLst>
                                          <p:attrName>ppt_x</p:attrName>
                                        </p:attrNameLst>
                                      </p:cBhvr>
                                      <p:tavLst>
                                        <p:tav tm="0">
                                          <p:val>
                                            <p:strVal val="0-#ppt_w/2"/>
                                          </p:val>
                                        </p:tav>
                                        <p:tav tm="100000">
                                          <p:val>
                                            <p:strVal val="#ppt_x"/>
                                          </p:val>
                                        </p:tav>
                                      </p:tavLst>
                                    </p:anim>
                                    <p:anim calcmode="lin" valueType="num">
                                      <p:cBhvr additive="base">
                                        <p:cTn id="18" dur="500" fill="hold"/>
                                        <p:tgtEl>
                                          <p:spTgt spid="17413"/>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7416"/>
                                        </p:tgtEl>
                                        <p:attrNameLst>
                                          <p:attrName>style.visibility</p:attrName>
                                        </p:attrNameLst>
                                      </p:cBhvr>
                                      <p:to>
                                        <p:strVal val="visible"/>
                                      </p:to>
                                    </p:set>
                                    <p:anim calcmode="lin" valueType="num">
                                      <p:cBhvr additive="base">
                                        <p:cTn id="23" dur="500" fill="hold"/>
                                        <p:tgtEl>
                                          <p:spTgt spid="17416"/>
                                        </p:tgtEl>
                                        <p:attrNameLst>
                                          <p:attrName>ppt_x</p:attrName>
                                        </p:attrNameLst>
                                      </p:cBhvr>
                                      <p:tavLst>
                                        <p:tav tm="0">
                                          <p:val>
                                            <p:strVal val="0-#ppt_w/2"/>
                                          </p:val>
                                        </p:tav>
                                        <p:tav tm="100000">
                                          <p:val>
                                            <p:strVal val="#ppt_x"/>
                                          </p:val>
                                        </p:tav>
                                      </p:tavLst>
                                    </p:anim>
                                    <p:anim calcmode="lin" valueType="num">
                                      <p:cBhvr additive="base">
                                        <p:cTn id="24" dur="500" fill="hold"/>
                                        <p:tgtEl>
                                          <p:spTgt spid="174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6"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3600"/>
              <a:t>Step 6: A Whole Paragraph</a:t>
            </a:r>
          </a:p>
        </p:txBody>
      </p:sp>
      <p:pic>
        <p:nvPicPr>
          <p:cNvPr id="18435" name="Picture 3" descr="FD00471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56700" y="1555532"/>
            <a:ext cx="1511300" cy="690563"/>
          </a:xfrm>
          <a:prstGeom prst="rect">
            <a:avLst/>
          </a:prstGeom>
          <a:noFill/>
          <a:extLst>
            <a:ext uri="{909E8E84-426E-40dd-AFC4-6F175D3DCCD1}">
              <a14:hiddenFill xmlns:a14="http://schemas.microsoft.com/office/drawing/2010/main">
                <a:solidFill>
                  <a:srgbClr val="FFFFFF"/>
                </a:solidFill>
              </a14:hiddenFill>
            </a:ext>
          </a:extLst>
        </p:spPr>
      </p:pic>
      <p:pic>
        <p:nvPicPr>
          <p:cNvPr id="18436" name="Picture 4" descr="FD00471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04410" y="1403462"/>
            <a:ext cx="1587500" cy="725488"/>
          </a:xfrm>
          <a:prstGeom prst="rect">
            <a:avLst/>
          </a:prstGeom>
          <a:noFill/>
          <a:extLst>
            <a:ext uri="{909E8E84-426E-40dd-AFC4-6F175D3DCCD1}">
              <a14:hiddenFill xmlns:a14="http://schemas.microsoft.com/office/drawing/2010/main">
                <a:solidFill>
                  <a:srgbClr val="FFFFFF"/>
                </a:solidFill>
              </a14:hiddenFill>
            </a:ext>
          </a:extLst>
        </p:spPr>
      </p:pic>
      <p:sp>
        <p:nvSpPr>
          <p:cNvPr id="18438" name="Text Box 6"/>
          <p:cNvSpPr txBox="1">
            <a:spLocks noChangeArrowheads="1"/>
          </p:cNvSpPr>
          <p:nvPr/>
        </p:nvSpPr>
        <p:spPr bwMode="auto">
          <a:xfrm>
            <a:off x="2667000" y="1676401"/>
            <a:ext cx="7467600" cy="5339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sz="3100" dirty="0">
                <a:solidFill>
                  <a:srgbClr val="0033CC"/>
                </a:solidFill>
              </a:rPr>
              <a:t>	In the fairy tale </a:t>
            </a:r>
            <a:r>
              <a:rPr lang="ja-JP" altLang="en-US" sz="3100" dirty="0">
                <a:solidFill>
                  <a:srgbClr val="0033CC"/>
                </a:solidFill>
                <a:latin typeface="Arial"/>
              </a:rPr>
              <a:t>“</a:t>
            </a:r>
            <a:r>
              <a:rPr lang="en-US" sz="3100" dirty="0">
                <a:solidFill>
                  <a:srgbClr val="0033CC"/>
                </a:solidFill>
              </a:rPr>
              <a:t>The Three Little Pigs,</a:t>
            </a:r>
            <a:r>
              <a:rPr lang="ja-JP" altLang="en-US" sz="3100" dirty="0">
                <a:solidFill>
                  <a:srgbClr val="0033CC"/>
                </a:solidFill>
                <a:latin typeface="Arial"/>
              </a:rPr>
              <a:t>”</a:t>
            </a:r>
            <a:r>
              <a:rPr lang="en-US" sz="3100" dirty="0">
                <a:solidFill>
                  <a:srgbClr val="0033CC"/>
                </a:solidFill>
              </a:rPr>
              <a:t>the third pig is very wise.</a:t>
            </a:r>
            <a:r>
              <a:rPr lang="en-US" dirty="0">
                <a:solidFill>
                  <a:prstClr val="black"/>
                </a:solidFill>
              </a:rPr>
              <a:t>  </a:t>
            </a:r>
            <a:r>
              <a:rPr lang="en-US" sz="3100" dirty="0">
                <a:solidFill>
                  <a:srgbClr val="FF0000"/>
                </a:solidFill>
              </a:rPr>
              <a:t>For example, remembering his mother’s warning about a wolf, he builds his house out of sturdy brick.</a:t>
            </a:r>
            <a:r>
              <a:rPr lang="en-US" dirty="0">
                <a:solidFill>
                  <a:prstClr val="black"/>
                </a:solidFill>
              </a:rPr>
              <a:t> </a:t>
            </a:r>
            <a:r>
              <a:rPr lang="en-US" sz="3100" dirty="0">
                <a:solidFill>
                  <a:srgbClr val="008000"/>
                </a:solidFill>
              </a:rPr>
              <a:t>The wolf is unable to blow down the brick house.  This shows that the third pig is smarter than his brothers, who were both eaten by the wolf.  </a:t>
            </a:r>
            <a:r>
              <a:rPr lang="en-US" sz="3100" dirty="0">
                <a:solidFill>
                  <a:srgbClr val="0033CC"/>
                </a:solidFill>
              </a:rPr>
              <a:t>In conclusion, the third pig outsmarts not only his brothers but the</a:t>
            </a:r>
            <a:r>
              <a:rPr lang="en-US" sz="3100" dirty="0">
                <a:solidFill>
                  <a:srgbClr val="0033CC"/>
                </a:solidFill>
                <a:latin typeface="Arial"/>
              </a:rPr>
              <a:t> “</a:t>
            </a:r>
            <a:r>
              <a:rPr lang="en-US" sz="3100" dirty="0">
                <a:solidFill>
                  <a:srgbClr val="0033CC"/>
                </a:solidFill>
              </a:rPr>
              <a:t>big, bad</a:t>
            </a:r>
            <a:r>
              <a:rPr lang="en-US" sz="3100" dirty="0">
                <a:solidFill>
                  <a:srgbClr val="0033CC"/>
                </a:solidFill>
                <a:latin typeface="Arial"/>
              </a:rPr>
              <a:t>”</a:t>
            </a:r>
            <a:r>
              <a:rPr lang="en-US" sz="3100" dirty="0">
                <a:solidFill>
                  <a:srgbClr val="0033CC"/>
                </a:solidFill>
              </a:rPr>
              <a:t> wolf as well.</a:t>
            </a:r>
          </a:p>
        </p:txBody>
      </p:sp>
    </p:spTree>
    <p:extLst>
      <p:ext uri="{BB962C8B-B14F-4D97-AF65-F5344CB8AC3E}">
        <p14:creationId xmlns:p14="http://schemas.microsoft.com/office/powerpoint/2010/main" val="2994973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wd">
                                    <p:tmPct val="50000"/>
                                  </p:iterate>
                                  <p:childTnLst>
                                    <p:set>
                                      <p:cBhvr>
                                        <p:cTn id="6" dur="1" fill="hold">
                                          <p:stCondLst>
                                            <p:cond delay="0"/>
                                          </p:stCondLst>
                                        </p:cTn>
                                        <p:tgtEl>
                                          <p:spTgt spid="18438"/>
                                        </p:tgtEl>
                                        <p:attrNameLst>
                                          <p:attrName>style.visibility</p:attrName>
                                        </p:attrNameLst>
                                      </p:cBhvr>
                                      <p:to>
                                        <p:strVal val="visible"/>
                                      </p:to>
                                    </p:set>
                                    <p:anim calcmode="discrete" valueType="clr">
                                      <p:cBhvr override="childStyle">
                                        <p:cTn id="7" dur="500"/>
                                        <p:tgtEl>
                                          <p:spTgt spid="18438"/>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18438"/>
                                        </p:tgtEl>
                                        <p:attrNameLst>
                                          <p:attrName>fillcolor</p:attrName>
                                        </p:attrNameLst>
                                      </p:cBhvr>
                                      <p:tavLst>
                                        <p:tav tm="0">
                                          <p:val>
                                            <p:clrVal>
                                              <a:schemeClr val="accent2"/>
                                            </p:clrVal>
                                          </p:val>
                                        </p:tav>
                                        <p:tav tm="50000">
                                          <p:val>
                                            <p:clrVal>
                                              <a:schemeClr val="hlink"/>
                                            </p:clrVal>
                                          </p:val>
                                        </p:tav>
                                      </p:tavLst>
                                    </p:anim>
                                    <p:set>
                                      <p:cBhvr>
                                        <p:cTn id="9" dur="500"/>
                                        <p:tgtEl>
                                          <p:spTgt spid="1843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a:t>
            </a:r>
            <a:endParaRPr lang="en-US" dirty="0"/>
          </a:p>
        </p:txBody>
      </p:sp>
      <p:sp>
        <p:nvSpPr>
          <p:cNvPr id="3" name="Content Placeholder 2"/>
          <p:cNvSpPr>
            <a:spLocks noGrp="1"/>
          </p:cNvSpPr>
          <p:nvPr>
            <p:ph idx="1"/>
          </p:nvPr>
        </p:nvSpPr>
        <p:spPr/>
        <p:txBody>
          <a:bodyPr>
            <a:normAutofit fontScale="92500" lnSpcReduction="20000"/>
          </a:bodyPr>
          <a:lstStyle/>
          <a:p>
            <a:r>
              <a:rPr lang="en-US" b="1" u="sng" dirty="0" smtClean="0"/>
              <a:t>Topic sentence: </a:t>
            </a:r>
            <a:r>
              <a:rPr lang="en-US" dirty="0">
                <a:solidFill>
                  <a:srgbClr val="0000FF"/>
                </a:solidFill>
              </a:rPr>
              <a:t>This sentence should state the main point of the paragraph and be straight to the point.</a:t>
            </a:r>
          </a:p>
          <a:p>
            <a:endParaRPr lang="en-US" dirty="0" smtClean="0"/>
          </a:p>
          <a:p>
            <a:r>
              <a:rPr lang="en-US" b="1" u="sng" dirty="0" smtClean="0"/>
              <a:t>Concrete detail: </a:t>
            </a:r>
            <a:r>
              <a:rPr lang="en-US" dirty="0">
                <a:solidFill>
                  <a:srgbClr val="0000FF"/>
                </a:solidFill>
              </a:rPr>
              <a:t>T</a:t>
            </a:r>
            <a:r>
              <a:rPr lang="en-US" dirty="0" smtClean="0">
                <a:solidFill>
                  <a:srgbClr val="0000FF"/>
                </a:solidFill>
              </a:rPr>
              <a:t>his sentence uses a fact or quote to back up your topic </a:t>
            </a:r>
            <a:r>
              <a:rPr lang="en-US" b="1" u="sng" dirty="0" smtClean="0">
                <a:solidFill>
                  <a:srgbClr val="0000FF"/>
                </a:solidFill>
              </a:rPr>
              <a:t>(evidence)</a:t>
            </a:r>
            <a:endParaRPr lang="en-US" b="1" u="sng" dirty="0">
              <a:solidFill>
                <a:srgbClr val="0000FF"/>
              </a:solidFill>
            </a:endParaRPr>
          </a:p>
          <a:p>
            <a:endParaRPr lang="en-US" dirty="0" smtClean="0"/>
          </a:p>
          <a:p>
            <a:r>
              <a:rPr lang="en-US" b="1" u="sng" dirty="0" smtClean="0"/>
              <a:t>Commentary</a:t>
            </a:r>
            <a:r>
              <a:rPr lang="en-US" dirty="0" smtClean="0"/>
              <a:t>: </a:t>
            </a:r>
            <a:r>
              <a:rPr lang="en-US" dirty="0" smtClean="0">
                <a:solidFill>
                  <a:srgbClr val="0000FF"/>
                </a:solidFill>
              </a:rPr>
              <a:t>This sentences includes your opinion or view of the topic </a:t>
            </a:r>
            <a:r>
              <a:rPr lang="en-US" b="1" u="sng" dirty="0" smtClean="0">
                <a:solidFill>
                  <a:srgbClr val="0000FF"/>
                </a:solidFill>
              </a:rPr>
              <a:t>(explains the evidence)</a:t>
            </a:r>
          </a:p>
          <a:p>
            <a:endParaRPr lang="en-US" b="1" u="sng" dirty="0" smtClean="0"/>
          </a:p>
          <a:p>
            <a:r>
              <a:rPr lang="en-US" b="1" u="sng" dirty="0" smtClean="0"/>
              <a:t>Concluding sentence: </a:t>
            </a:r>
            <a:r>
              <a:rPr lang="en-US" dirty="0"/>
              <a:t> </a:t>
            </a:r>
            <a:r>
              <a:rPr lang="en-US" dirty="0" smtClean="0">
                <a:solidFill>
                  <a:srgbClr val="0000FF"/>
                </a:solidFill>
              </a:rPr>
              <a:t>The </a:t>
            </a:r>
            <a:r>
              <a:rPr lang="en-US" dirty="0">
                <a:solidFill>
                  <a:srgbClr val="0000FF"/>
                </a:solidFill>
              </a:rPr>
              <a:t>closing sentence that </a:t>
            </a:r>
            <a:r>
              <a:rPr lang="en-US" b="1" dirty="0" smtClean="0">
                <a:solidFill>
                  <a:srgbClr val="0000FF"/>
                </a:solidFill>
              </a:rPr>
              <a:t>sums </a:t>
            </a:r>
            <a:r>
              <a:rPr lang="en-US" b="1" dirty="0">
                <a:solidFill>
                  <a:srgbClr val="0000FF"/>
                </a:solidFill>
              </a:rPr>
              <a:t>up</a:t>
            </a:r>
            <a:r>
              <a:rPr lang="en-US" dirty="0">
                <a:solidFill>
                  <a:srgbClr val="0000FF"/>
                </a:solidFill>
              </a:rPr>
              <a:t> the paragraph</a:t>
            </a:r>
            <a:r>
              <a:rPr lang="en-US" dirty="0" smtClean="0">
                <a:solidFill>
                  <a:srgbClr val="0000FF"/>
                </a:solidFill>
              </a:rPr>
              <a:t>. </a:t>
            </a:r>
            <a:endParaRPr lang="en-US" dirty="0">
              <a:solidFill>
                <a:srgbClr val="0000FF"/>
              </a:solidFill>
            </a:endParaRPr>
          </a:p>
          <a:p>
            <a:endParaRPr lang="en-US" dirty="0"/>
          </a:p>
        </p:txBody>
      </p:sp>
      <p:pic>
        <p:nvPicPr>
          <p:cNvPr id="4" name="Picture 3" descr="Screen shot 2014-08-13 at 12.01.5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26600" y="0"/>
            <a:ext cx="1041400" cy="952500"/>
          </a:xfrm>
          <a:prstGeom prst="rect">
            <a:avLst/>
          </a:prstGeom>
        </p:spPr>
      </p:pic>
    </p:spTree>
    <p:extLst>
      <p:ext uri="{BB962C8B-B14F-4D97-AF65-F5344CB8AC3E}">
        <p14:creationId xmlns:p14="http://schemas.microsoft.com/office/powerpoint/2010/main" val="166844181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WRITE!</a:t>
            </a:r>
            <a:endParaRPr lang="en-US" dirty="0"/>
          </a:p>
        </p:txBody>
      </p:sp>
      <p:sp>
        <p:nvSpPr>
          <p:cNvPr id="3" name="Content Placeholder 2"/>
          <p:cNvSpPr>
            <a:spLocks noGrp="1"/>
          </p:cNvSpPr>
          <p:nvPr>
            <p:ph idx="1"/>
          </p:nvPr>
        </p:nvSpPr>
        <p:spPr/>
        <p:txBody>
          <a:bodyPr/>
          <a:lstStyle/>
          <a:p>
            <a:r>
              <a:rPr lang="en-US" b="1" u="sng" dirty="0" smtClean="0">
                <a:solidFill>
                  <a:srgbClr val="0000FF"/>
                </a:solidFill>
              </a:rPr>
              <a:t>TOPIC SENTENCE: </a:t>
            </a:r>
            <a:r>
              <a:rPr lang="en-US" dirty="0" smtClean="0"/>
              <a:t>Start with your topic sentence (which should be directly related to the thesis)</a:t>
            </a:r>
          </a:p>
          <a:p>
            <a:r>
              <a:rPr lang="en-US" b="1" u="sng" dirty="0" smtClean="0">
                <a:solidFill>
                  <a:schemeClr val="accent6"/>
                </a:solidFill>
              </a:rPr>
              <a:t>CONCRETE DETAIL: </a:t>
            </a:r>
            <a:r>
              <a:rPr lang="en-US" dirty="0" smtClean="0"/>
              <a:t>Add your quote</a:t>
            </a:r>
          </a:p>
          <a:p>
            <a:r>
              <a:rPr lang="en-US" b="1" u="sng" dirty="0" smtClean="0">
                <a:solidFill>
                  <a:schemeClr val="accent4">
                    <a:lumMod val="75000"/>
                  </a:schemeClr>
                </a:solidFill>
              </a:rPr>
              <a:t>COMMENTARY: </a:t>
            </a:r>
            <a:r>
              <a:rPr lang="en-US" dirty="0" smtClean="0"/>
              <a:t>Explain your quote (2 sentences)</a:t>
            </a:r>
          </a:p>
          <a:p>
            <a:r>
              <a:rPr lang="en-US" b="1" u="sng" dirty="0" smtClean="0">
                <a:solidFill>
                  <a:srgbClr val="0000FF"/>
                </a:solidFill>
              </a:rPr>
              <a:t>CONCLUSION SENTENCE: </a:t>
            </a:r>
            <a:r>
              <a:rPr lang="en-US" dirty="0"/>
              <a:t>W</a:t>
            </a:r>
            <a:r>
              <a:rPr lang="en-US" dirty="0" smtClean="0"/>
              <a:t>rap up your thoughts and re-state topic sentence</a:t>
            </a:r>
            <a:endParaRPr lang="en-US" dirty="0"/>
          </a:p>
        </p:txBody>
      </p:sp>
      <p:pic>
        <p:nvPicPr>
          <p:cNvPr id="4" name="Picture 3" descr="Screen shot 2014-08-13 at 12.01.5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26600" y="0"/>
            <a:ext cx="1041400" cy="952500"/>
          </a:xfrm>
          <a:prstGeom prst="rect">
            <a:avLst/>
          </a:prstGeom>
        </p:spPr>
      </p:pic>
    </p:spTree>
    <p:extLst>
      <p:ext uri="{BB962C8B-B14F-4D97-AF65-F5344CB8AC3E}">
        <p14:creationId xmlns:p14="http://schemas.microsoft.com/office/powerpoint/2010/main" val="250759202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Essays…</a:t>
            </a:r>
            <a:endParaRPr lang="en-US" dirty="0"/>
          </a:p>
        </p:txBody>
      </p:sp>
      <p:sp>
        <p:nvSpPr>
          <p:cNvPr id="3" name="Content Placeholder 2"/>
          <p:cNvSpPr>
            <a:spLocks noGrp="1"/>
          </p:cNvSpPr>
          <p:nvPr>
            <p:ph idx="1"/>
          </p:nvPr>
        </p:nvSpPr>
        <p:spPr>
          <a:xfrm>
            <a:off x="1524000" y="1571229"/>
            <a:ext cx="4755852" cy="5092401"/>
          </a:xfrm>
        </p:spPr>
        <p:txBody>
          <a:bodyPr>
            <a:normAutofit fontScale="70000" lnSpcReduction="20000"/>
          </a:bodyPr>
          <a:lstStyle/>
          <a:p>
            <a:r>
              <a:rPr lang="en-US" dirty="0" smtClean="0"/>
              <a:t>Its is OK to be nervous or unsure about your paper… I am here to help! </a:t>
            </a:r>
          </a:p>
          <a:p>
            <a:endParaRPr lang="en-US" dirty="0"/>
          </a:p>
          <a:p>
            <a:r>
              <a:rPr lang="en-US" dirty="0" smtClean="0"/>
              <a:t>PLEASE PLEASE PLEASE ask if you need help or COME TO OFFICE HOURS!!!</a:t>
            </a:r>
          </a:p>
          <a:p>
            <a:endParaRPr lang="en-US" dirty="0" smtClean="0"/>
          </a:p>
          <a:p>
            <a:r>
              <a:rPr lang="en-US" b="1" dirty="0" smtClean="0"/>
              <a:t>It’s ok to be confused, that means you have things to learn!!! </a:t>
            </a:r>
          </a:p>
          <a:p>
            <a:endParaRPr lang="en-US" b="1" dirty="0"/>
          </a:p>
          <a:p>
            <a:r>
              <a:rPr lang="en-US" b="1" dirty="0" smtClean="0"/>
              <a:t>P.s. I </a:t>
            </a:r>
            <a:r>
              <a:rPr lang="en-US" b="1" dirty="0" err="1" smtClean="0"/>
              <a:t>loooooove</a:t>
            </a:r>
            <a:r>
              <a:rPr lang="en-US" b="1" dirty="0" smtClean="0"/>
              <a:t> essays. Yes, I am weird like that. Come steal all my essay knowledge and write like a pro! </a:t>
            </a:r>
          </a:p>
          <a:p>
            <a:endParaRPr lang="en-US" b="1" dirty="0"/>
          </a:p>
          <a:p>
            <a:pPr marL="118872" indent="0">
              <a:buNone/>
            </a:pPr>
            <a:r>
              <a:rPr lang="en-US" b="1" dirty="0" smtClean="0"/>
              <a:t>	(you’ll thank me later)</a:t>
            </a:r>
            <a:endParaRPr lang="en-US" b="1" dirty="0"/>
          </a:p>
        </p:txBody>
      </p:sp>
      <p:pic>
        <p:nvPicPr>
          <p:cNvPr id="4" name="Picture 3" descr="Adam.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539026" y="1571229"/>
            <a:ext cx="4128974" cy="5092401"/>
          </a:xfrm>
          <a:prstGeom prst="rect">
            <a:avLst/>
          </a:prstGeom>
        </p:spPr>
      </p:pic>
    </p:spTree>
    <p:extLst>
      <p:ext uri="{BB962C8B-B14F-4D97-AF65-F5344CB8AC3E}">
        <p14:creationId xmlns:p14="http://schemas.microsoft.com/office/powerpoint/2010/main" val="131119785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normAutofit/>
          </a:bodyPr>
          <a:lstStyle/>
          <a:p>
            <a:pPr>
              <a:defRPr/>
            </a:pPr>
            <a:r>
              <a:rPr lang="en-US" dirty="0" smtClean="0">
                <a:solidFill>
                  <a:schemeClr val="accent1"/>
                </a:solidFill>
                <a:latin typeface="Calibri"/>
                <a:ea typeface="+mj-ea"/>
                <a:cs typeface="Calibri"/>
              </a:rPr>
              <a:t>Objective  (write in planner)</a:t>
            </a:r>
            <a:endParaRPr lang="en-US" dirty="0">
              <a:solidFill>
                <a:schemeClr val="accent1"/>
              </a:solidFill>
              <a:latin typeface="Calibri"/>
              <a:ea typeface="+mj-ea"/>
              <a:cs typeface="Calibri"/>
            </a:endParaRPr>
          </a:p>
        </p:txBody>
      </p:sp>
      <p:sp>
        <p:nvSpPr>
          <p:cNvPr id="31746" name="Content Placeholder 2"/>
          <p:cNvSpPr>
            <a:spLocks noGrp="1"/>
          </p:cNvSpPr>
          <p:nvPr>
            <p:ph idx="1"/>
          </p:nvPr>
        </p:nvSpPr>
        <p:spPr>
          <a:xfrm>
            <a:off x="1981200" y="1775192"/>
            <a:ext cx="8450868" cy="5082809"/>
          </a:xfrm>
        </p:spPr>
        <p:txBody>
          <a:bodyPr>
            <a:normAutofit/>
          </a:bodyPr>
          <a:lstStyle/>
          <a:p>
            <a:pPr eaLnBrk="1" hangingPunct="1">
              <a:defRPr/>
            </a:pPr>
            <a:r>
              <a:rPr lang="en-US" u="sng" dirty="0">
                <a:latin typeface="Calibri"/>
                <a:cs typeface="Calibri"/>
              </a:rPr>
              <a:t>I will be able </a:t>
            </a:r>
            <a:r>
              <a:rPr lang="en-US" u="sng" dirty="0" smtClean="0">
                <a:latin typeface="Calibri"/>
                <a:cs typeface="Calibri"/>
              </a:rPr>
              <a:t>to</a:t>
            </a:r>
            <a:r>
              <a:rPr lang="en-US" dirty="0" smtClean="0">
                <a:latin typeface="Calibri"/>
                <a:cs typeface="Calibri"/>
              </a:rPr>
              <a:t> </a:t>
            </a:r>
            <a:r>
              <a:rPr lang="en-US" dirty="0" smtClean="0">
                <a:solidFill>
                  <a:srgbClr val="3366FF"/>
                </a:solidFill>
                <a:latin typeface="Calibri"/>
                <a:cs typeface="Calibri"/>
              </a:rPr>
              <a:t>define the outline of a body paragraph and use it effectively. </a:t>
            </a:r>
          </a:p>
          <a:p>
            <a:pPr>
              <a:defRPr/>
            </a:pPr>
            <a:r>
              <a:rPr lang="en-US" u="sng" dirty="0" smtClean="0">
                <a:latin typeface="Calibri"/>
                <a:cs typeface="Calibri"/>
              </a:rPr>
              <a:t>I </a:t>
            </a:r>
            <a:r>
              <a:rPr lang="en-US" u="sng" dirty="0">
                <a:latin typeface="Calibri"/>
                <a:cs typeface="Calibri"/>
              </a:rPr>
              <a:t>will show I understand by </a:t>
            </a:r>
            <a:r>
              <a:rPr lang="en-US" b="1" dirty="0" smtClean="0">
                <a:solidFill>
                  <a:srgbClr val="3366FF"/>
                </a:solidFill>
                <a:latin typeface="Calibri"/>
                <a:cs typeface="Calibri"/>
              </a:rPr>
              <a:t>writing body paragraphs 2 and 3 on my own. </a:t>
            </a:r>
          </a:p>
          <a:p>
            <a:pPr eaLnBrk="1" hangingPunct="1">
              <a:defRPr/>
            </a:pPr>
            <a:endParaRPr lang="en-US" dirty="0" smtClean="0">
              <a:solidFill>
                <a:srgbClr val="3366FF"/>
              </a:solidFill>
              <a:latin typeface="Calibri"/>
              <a:cs typeface="Calibri"/>
            </a:endParaRPr>
          </a:p>
          <a:p>
            <a:pPr marL="119062" indent="0">
              <a:buNone/>
              <a:defRPr/>
            </a:pPr>
            <a:r>
              <a:rPr lang="en-US" dirty="0" smtClean="0">
                <a:solidFill>
                  <a:schemeClr val="accent3"/>
                </a:solidFill>
                <a:latin typeface="Calibri"/>
                <a:cs typeface="Calibri"/>
              </a:rPr>
              <a:t>STANDARD: </a:t>
            </a:r>
          </a:p>
          <a:p>
            <a:pPr marL="118872" indent="0">
              <a:buNone/>
            </a:pPr>
            <a:r>
              <a:rPr lang="en-US" sz="2400" cap="all" dirty="0">
                <a:hlinkClick r:id="rId2"/>
              </a:rPr>
              <a:t>CCSS.ELA-LITERACY.W.8.10</a:t>
            </a:r>
            <a:r>
              <a:rPr lang="en-US" sz="2400" dirty="0"/>
              <a:t/>
            </a:r>
            <a:br>
              <a:rPr lang="en-US" sz="2400" dirty="0"/>
            </a:br>
            <a:r>
              <a:rPr lang="en-US" sz="2400" b="1" dirty="0"/>
              <a:t>Write routinely over extended time frames </a:t>
            </a:r>
            <a:r>
              <a:rPr lang="en-US" sz="2400" dirty="0"/>
              <a:t>(time for research, reflection, and revision) and shorter time frames (a single sitting or a day or two) for a range of discipline-specific tasks, purposes, and audiences.</a:t>
            </a:r>
          </a:p>
        </p:txBody>
      </p:sp>
      <p:pic>
        <p:nvPicPr>
          <p:cNvPr id="2" name="Picture 1" descr="Screen shot 2014-08-13 at 12.01.57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6600" y="0"/>
            <a:ext cx="1041400" cy="952500"/>
          </a:xfrm>
          <a:prstGeom prst="rect">
            <a:avLst/>
          </a:prstGeom>
        </p:spPr>
      </p:pic>
    </p:spTree>
    <p:extLst>
      <p:ext uri="{BB962C8B-B14F-4D97-AF65-F5344CB8AC3E}">
        <p14:creationId xmlns:p14="http://schemas.microsoft.com/office/powerpoint/2010/main" val="248749288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a:t>
            </a:r>
            <a:endParaRPr lang="en-US" dirty="0"/>
          </a:p>
        </p:txBody>
      </p:sp>
      <p:pic>
        <p:nvPicPr>
          <p:cNvPr id="4" name="Picture 3" descr="Screen shot 2014-08-13 at 12.01.5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26600" y="0"/>
            <a:ext cx="1041400" cy="952500"/>
          </a:xfrm>
          <a:prstGeom prst="rect">
            <a:avLst/>
          </a:prstGeom>
        </p:spPr>
      </p:pic>
      <p:sp>
        <p:nvSpPr>
          <p:cNvPr id="6" name="Content Placeholder 2"/>
          <p:cNvSpPr txBox="1">
            <a:spLocks/>
          </p:cNvSpPr>
          <p:nvPr/>
        </p:nvSpPr>
        <p:spPr>
          <a:xfrm>
            <a:off x="418383" y="1990345"/>
            <a:ext cx="8439974" cy="4625609"/>
          </a:xfrm>
          <a:prstGeom prst="rect">
            <a:avLst/>
          </a:prstGeom>
        </p:spPr>
        <p:txBody>
          <a:bodyPr vert="horz" lIns="54864" tIns="91440" rtlCol="0">
            <a:normAutofit fontScale="85000" lnSpcReduction="100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r>
              <a:rPr lang="en-US" b="1" u="sng" dirty="0" smtClean="0"/>
              <a:t>Topic sentence: </a:t>
            </a:r>
            <a:r>
              <a:rPr lang="en-US" dirty="0" smtClean="0">
                <a:solidFill>
                  <a:srgbClr val="0000FF"/>
                </a:solidFill>
              </a:rPr>
              <a:t>This sentence should state the main point of the paragraph and be straight to the point.</a:t>
            </a:r>
          </a:p>
          <a:p>
            <a:endParaRPr lang="en-US" dirty="0" smtClean="0"/>
          </a:p>
          <a:p>
            <a:r>
              <a:rPr lang="en-US" b="1" u="sng" dirty="0" smtClean="0"/>
              <a:t>Concrete detail: </a:t>
            </a:r>
            <a:r>
              <a:rPr lang="en-US" dirty="0" smtClean="0">
                <a:solidFill>
                  <a:srgbClr val="FF0000"/>
                </a:solidFill>
              </a:rPr>
              <a:t>This sentence uses a fact or quote to back up your topic </a:t>
            </a:r>
            <a:r>
              <a:rPr lang="en-US" b="1" u="sng" dirty="0" smtClean="0">
                <a:solidFill>
                  <a:srgbClr val="FF0000"/>
                </a:solidFill>
              </a:rPr>
              <a:t>(evidence)</a:t>
            </a:r>
          </a:p>
          <a:p>
            <a:endParaRPr lang="en-US" dirty="0" smtClean="0"/>
          </a:p>
          <a:p>
            <a:r>
              <a:rPr lang="en-US" b="1" u="sng" dirty="0" smtClean="0"/>
              <a:t>Commentary</a:t>
            </a:r>
            <a:r>
              <a:rPr lang="en-US" dirty="0" smtClean="0"/>
              <a:t>: </a:t>
            </a:r>
            <a:r>
              <a:rPr lang="en-US" dirty="0" smtClean="0">
                <a:solidFill>
                  <a:srgbClr val="00B050"/>
                </a:solidFill>
              </a:rPr>
              <a:t>This sentences includes your opinion or view of the topic </a:t>
            </a:r>
            <a:r>
              <a:rPr lang="en-US" b="1" u="sng" dirty="0" smtClean="0">
                <a:solidFill>
                  <a:srgbClr val="00B050"/>
                </a:solidFill>
              </a:rPr>
              <a:t>(explains the evidence)</a:t>
            </a:r>
          </a:p>
          <a:p>
            <a:endParaRPr lang="en-US" b="1" u="sng" dirty="0" smtClean="0">
              <a:solidFill>
                <a:srgbClr val="00B050"/>
              </a:solidFill>
            </a:endParaRPr>
          </a:p>
          <a:p>
            <a:r>
              <a:rPr lang="en-US" b="1" u="sng" dirty="0" smtClean="0"/>
              <a:t>Concluding sentence: </a:t>
            </a:r>
            <a:r>
              <a:rPr lang="en-US" dirty="0" smtClean="0"/>
              <a:t> </a:t>
            </a:r>
            <a:r>
              <a:rPr lang="en-US" dirty="0" smtClean="0">
                <a:solidFill>
                  <a:srgbClr val="0000FF"/>
                </a:solidFill>
              </a:rPr>
              <a:t>The closing sentence that </a:t>
            </a:r>
            <a:r>
              <a:rPr lang="en-US" b="1" dirty="0" smtClean="0">
                <a:solidFill>
                  <a:srgbClr val="0000FF"/>
                </a:solidFill>
              </a:rPr>
              <a:t>sums up</a:t>
            </a:r>
            <a:r>
              <a:rPr lang="en-US" dirty="0" smtClean="0">
                <a:solidFill>
                  <a:srgbClr val="0000FF"/>
                </a:solidFill>
              </a:rPr>
              <a:t> the paragraph. </a:t>
            </a:r>
          </a:p>
          <a:p>
            <a:endParaRPr lang="en-US" dirty="0"/>
          </a:p>
        </p:txBody>
      </p:sp>
      <p:pic>
        <p:nvPicPr>
          <p:cNvPr id="3" name="Picture 2" descr="imag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23180" y="1860802"/>
            <a:ext cx="3441700" cy="2362200"/>
          </a:xfrm>
          <a:prstGeom prst="rect">
            <a:avLst/>
          </a:prstGeom>
        </p:spPr>
      </p:pic>
    </p:spTree>
    <p:extLst>
      <p:ext uri="{BB962C8B-B14F-4D97-AF65-F5344CB8AC3E}">
        <p14:creationId xmlns:p14="http://schemas.microsoft.com/office/powerpoint/2010/main" val="391309530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a:defRPr/>
            </a:pPr>
            <a:r>
              <a:rPr lang="en-US" dirty="0" smtClean="0">
                <a:solidFill>
                  <a:schemeClr val="accent1"/>
                </a:solidFill>
                <a:ea typeface="+mj-ea"/>
                <a:cs typeface="+mj-cs"/>
              </a:rPr>
              <a:t>Objective (2 min) </a:t>
            </a:r>
            <a:endParaRPr lang="en-US" dirty="0">
              <a:solidFill>
                <a:schemeClr val="accent1"/>
              </a:solidFill>
              <a:ea typeface="+mj-ea"/>
              <a:cs typeface="+mj-cs"/>
            </a:endParaRPr>
          </a:p>
        </p:txBody>
      </p:sp>
      <p:sp>
        <p:nvSpPr>
          <p:cNvPr id="31746" name="Content Placeholder 2"/>
          <p:cNvSpPr>
            <a:spLocks noGrp="1"/>
          </p:cNvSpPr>
          <p:nvPr>
            <p:ph idx="1"/>
          </p:nvPr>
        </p:nvSpPr>
        <p:spPr/>
        <p:txBody>
          <a:bodyPr>
            <a:normAutofit/>
          </a:bodyPr>
          <a:lstStyle/>
          <a:p>
            <a:pPr eaLnBrk="1" hangingPunct="1">
              <a:defRPr/>
            </a:pPr>
            <a:r>
              <a:rPr lang="en-US" sz="3700" u="sng" dirty="0">
                <a:latin typeface="Calibri" panose="020F0502020204030204" pitchFamily="34" charset="0"/>
              </a:rPr>
              <a:t>I will be able to</a:t>
            </a:r>
            <a:r>
              <a:rPr lang="en-US" sz="3700" dirty="0">
                <a:latin typeface="Calibri" panose="020F0502020204030204" pitchFamily="34" charset="0"/>
              </a:rPr>
              <a:t> </a:t>
            </a:r>
            <a:r>
              <a:rPr lang="en-US" sz="3700" dirty="0">
                <a:solidFill>
                  <a:srgbClr val="3366FF"/>
                </a:solidFill>
                <a:latin typeface="Calibri" panose="020F0502020204030204" pitchFamily="34" charset="0"/>
              </a:rPr>
              <a:t>determine the </a:t>
            </a:r>
            <a:r>
              <a:rPr lang="en-US" sz="3700" b="1" dirty="0">
                <a:solidFill>
                  <a:srgbClr val="3366FF"/>
                </a:solidFill>
                <a:latin typeface="Calibri" panose="020F0502020204030204" pitchFamily="34" charset="0"/>
              </a:rPr>
              <a:t>outline of each body paragraph. </a:t>
            </a:r>
          </a:p>
          <a:p>
            <a:pPr eaLnBrk="1" hangingPunct="1">
              <a:defRPr/>
            </a:pPr>
            <a:r>
              <a:rPr lang="en-US" sz="3700" u="sng" dirty="0">
                <a:latin typeface="Calibri" panose="020F0502020204030204" pitchFamily="34" charset="0"/>
              </a:rPr>
              <a:t>I will show I understand by </a:t>
            </a:r>
            <a:r>
              <a:rPr lang="en-US" sz="3700" dirty="0">
                <a:solidFill>
                  <a:srgbClr val="3366FF"/>
                </a:solidFill>
                <a:latin typeface="Calibri" panose="020F0502020204030204" pitchFamily="34" charset="0"/>
              </a:rPr>
              <a:t>completing a “</a:t>
            </a:r>
            <a:r>
              <a:rPr lang="en-US" sz="3700" b="1" dirty="0">
                <a:solidFill>
                  <a:srgbClr val="3366FF"/>
                </a:solidFill>
                <a:latin typeface="Calibri" panose="020F0502020204030204" pitchFamily="34" charset="0"/>
              </a:rPr>
              <a:t>shaping sheet</a:t>
            </a:r>
            <a:r>
              <a:rPr lang="en-US" sz="3700" dirty="0">
                <a:solidFill>
                  <a:srgbClr val="3366FF"/>
                </a:solidFill>
                <a:latin typeface="Calibri" panose="020F0502020204030204" pitchFamily="34" charset="0"/>
              </a:rPr>
              <a:t>” for body paragraph 1. </a:t>
            </a:r>
          </a:p>
          <a:p>
            <a:pPr>
              <a:defRPr/>
            </a:pPr>
            <a:endParaRPr lang="en-US" dirty="0">
              <a:solidFill>
                <a:srgbClr val="3366FF"/>
              </a:solidFill>
              <a:latin typeface="Calibri" panose="020F0502020204030204" pitchFamily="34" charset="0"/>
            </a:endParaRPr>
          </a:p>
          <a:p>
            <a:pPr marL="119062" indent="0">
              <a:buNone/>
              <a:defRPr/>
            </a:pPr>
            <a:r>
              <a:rPr lang="en-US" b="1" dirty="0">
                <a:solidFill>
                  <a:schemeClr val="accent3"/>
                </a:solidFill>
                <a:latin typeface="Calibri" panose="020F0502020204030204" pitchFamily="34" charset="0"/>
              </a:rPr>
              <a:t>STANDARD</a:t>
            </a:r>
            <a:r>
              <a:rPr lang="en-US" b="1" dirty="0" smtClean="0">
                <a:solidFill>
                  <a:schemeClr val="accent3"/>
                </a:solidFill>
                <a:latin typeface="Calibri" panose="020F0502020204030204" pitchFamily="34" charset="0"/>
              </a:rPr>
              <a:t>:</a:t>
            </a:r>
          </a:p>
          <a:p>
            <a:pPr marL="119062" indent="0">
              <a:buNone/>
              <a:defRPr/>
            </a:pPr>
            <a:r>
              <a:rPr lang="en-US" sz="2400" cap="all" dirty="0">
                <a:hlinkClick r:id="rId2"/>
              </a:rPr>
              <a:t>CCSS.ELA-LITERACY.W.8.2.E</a:t>
            </a:r>
            <a:r>
              <a:rPr lang="en-US" sz="2400" dirty="0"/>
              <a:t/>
            </a:r>
            <a:br>
              <a:rPr lang="en-US" sz="2400" dirty="0"/>
            </a:br>
            <a:r>
              <a:rPr lang="en-US" sz="2400" dirty="0"/>
              <a:t>Establish and maintain a formal style.</a:t>
            </a:r>
          </a:p>
          <a:p>
            <a:pPr marL="119062" indent="0">
              <a:buNone/>
              <a:defRPr/>
            </a:pPr>
            <a:endParaRPr lang="en-US" b="1" dirty="0">
              <a:solidFill>
                <a:schemeClr val="accent3"/>
              </a:solidFill>
              <a:latin typeface="Calibri" panose="020F0502020204030204" pitchFamily="34" charset="0"/>
            </a:endParaRPr>
          </a:p>
        </p:txBody>
      </p:sp>
      <p:pic>
        <p:nvPicPr>
          <p:cNvPr id="2" name="Picture 1" descr="Screen shot 2014-01-08 at 7.25.06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26550" y="-1"/>
            <a:ext cx="1441450" cy="1496189"/>
          </a:xfrm>
          <a:prstGeom prst="rect">
            <a:avLst/>
          </a:prstGeom>
        </p:spPr>
      </p:pic>
    </p:spTree>
    <p:extLst>
      <p:ext uri="{BB962C8B-B14F-4D97-AF65-F5344CB8AC3E}">
        <p14:creationId xmlns:p14="http://schemas.microsoft.com/office/powerpoint/2010/main" val="388292015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P2 and P3</a:t>
            </a:r>
            <a:endParaRPr lang="en-US" dirty="0"/>
          </a:p>
        </p:txBody>
      </p:sp>
      <p:sp>
        <p:nvSpPr>
          <p:cNvPr id="3" name="Content Placeholder 2"/>
          <p:cNvSpPr>
            <a:spLocks noGrp="1"/>
          </p:cNvSpPr>
          <p:nvPr>
            <p:ph idx="1"/>
          </p:nvPr>
        </p:nvSpPr>
        <p:spPr>
          <a:xfrm>
            <a:off x="139245" y="1602713"/>
            <a:ext cx="5865624" cy="4625609"/>
          </a:xfrm>
        </p:spPr>
        <p:txBody>
          <a:bodyPr/>
          <a:lstStyle/>
          <a:p>
            <a:r>
              <a:rPr lang="en-US" b="1" dirty="0" smtClean="0"/>
              <a:t>P2: </a:t>
            </a:r>
          </a:p>
          <a:p>
            <a:pPr lvl="1"/>
            <a:r>
              <a:rPr lang="en-US" sz="2400" b="1" dirty="0" smtClean="0">
                <a:solidFill>
                  <a:schemeClr val="accent5"/>
                </a:solidFill>
              </a:rPr>
              <a:t>Topic Sentence </a:t>
            </a:r>
          </a:p>
          <a:p>
            <a:pPr lvl="1"/>
            <a:r>
              <a:rPr lang="en-US" sz="2400" dirty="0" smtClean="0"/>
              <a:t>Quote </a:t>
            </a:r>
            <a:r>
              <a:rPr lang="en-US" sz="2400" b="1" dirty="0" smtClean="0">
                <a:solidFill>
                  <a:schemeClr val="accent4"/>
                </a:solidFill>
              </a:rPr>
              <a:t>(concrete detail)</a:t>
            </a:r>
          </a:p>
          <a:p>
            <a:pPr lvl="1"/>
            <a:r>
              <a:rPr lang="en-US" sz="2400" b="1" u="sng" dirty="0" smtClean="0"/>
              <a:t>2 sentence </a:t>
            </a:r>
            <a:r>
              <a:rPr lang="en-US" sz="2400" dirty="0" smtClean="0"/>
              <a:t>explanation </a:t>
            </a:r>
            <a:r>
              <a:rPr lang="en-US" sz="2400" b="1" dirty="0" smtClean="0">
                <a:solidFill>
                  <a:srgbClr val="FF0000"/>
                </a:solidFill>
              </a:rPr>
              <a:t>(commentary)</a:t>
            </a:r>
          </a:p>
          <a:p>
            <a:pPr lvl="1"/>
            <a:r>
              <a:rPr lang="en-US" sz="2400" b="1" dirty="0" smtClean="0">
                <a:solidFill>
                  <a:schemeClr val="accent5"/>
                </a:solidFill>
              </a:rPr>
              <a:t>Conclusion</a:t>
            </a:r>
          </a:p>
          <a:p>
            <a:pPr lvl="1"/>
            <a:endParaRPr lang="en-US" sz="2400" b="1" dirty="0">
              <a:solidFill>
                <a:schemeClr val="accent5"/>
              </a:solidFill>
            </a:endParaRPr>
          </a:p>
          <a:p>
            <a:pPr marL="457200" lvl="1" indent="0">
              <a:buNone/>
            </a:pPr>
            <a:r>
              <a:rPr lang="en-US" sz="4000" b="1" u="sng" dirty="0" smtClean="0">
                <a:solidFill>
                  <a:srgbClr val="660066"/>
                </a:solidFill>
              </a:rPr>
              <a:t>NORMAL PARAGRAPH</a:t>
            </a:r>
            <a:endParaRPr lang="en-US" sz="4000" b="1" u="sng" dirty="0">
              <a:solidFill>
                <a:srgbClr val="660066"/>
              </a:solidFill>
            </a:endParaRPr>
          </a:p>
        </p:txBody>
      </p:sp>
      <p:sp>
        <p:nvSpPr>
          <p:cNvPr id="7" name="TextBox 6"/>
          <p:cNvSpPr txBox="1"/>
          <p:nvPr/>
        </p:nvSpPr>
        <p:spPr>
          <a:xfrm>
            <a:off x="6161654" y="1709109"/>
            <a:ext cx="5863761" cy="4278094"/>
          </a:xfrm>
          <a:prstGeom prst="rect">
            <a:avLst/>
          </a:prstGeom>
          <a:noFill/>
        </p:spPr>
        <p:txBody>
          <a:bodyPr wrap="square" rtlCol="0">
            <a:spAutoFit/>
          </a:bodyPr>
          <a:lstStyle/>
          <a:p>
            <a:r>
              <a:rPr lang="en-US" sz="3200" b="1" dirty="0" smtClean="0"/>
              <a:t>P3: </a:t>
            </a:r>
            <a:endParaRPr lang="en-US" sz="3200" b="1" dirty="0"/>
          </a:p>
          <a:p>
            <a:pPr marL="800100" lvl="1" indent="-342900">
              <a:buFont typeface="Arial"/>
              <a:buChar char="•"/>
            </a:pPr>
            <a:r>
              <a:rPr lang="en-US" sz="2400" b="1" dirty="0">
                <a:solidFill>
                  <a:schemeClr val="accent5"/>
                </a:solidFill>
              </a:rPr>
              <a:t>Topic Sentence </a:t>
            </a:r>
            <a:endParaRPr lang="en-US" sz="2400" b="1" dirty="0" smtClean="0">
              <a:solidFill>
                <a:schemeClr val="accent5"/>
              </a:solidFill>
            </a:endParaRPr>
          </a:p>
          <a:p>
            <a:pPr marL="800100" lvl="1" indent="-342900">
              <a:buFont typeface="Arial"/>
              <a:buChar char="•"/>
            </a:pPr>
            <a:r>
              <a:rPr lang="en-US" sz="2400" dirty="0" smtClean="0"/>
              <a:t>Quote </a:t>
            </a:r>
            <a:r>
              <a:rPr lang="en-US" sz="2400" b="1" dirty="0">
                <a:solidFill>
                  <a:schemeClr val="accent4"/>
                </a:solidFill>
              </a:rPr>
              <a:t>(concrete detail</a:t>
            </a:r>
            <a:r>
              <a:rPr lang="en-US" sz="2400" b="1" dirty="0" smtClean="0">
                <a:solidFill>
                  <a:schemeClr val="accent4"/>
                </a:solidFill>
              </a:rPr>
              <a:t>)</a:t>
            </a:r>
          </a:p>
          <a:p>
            <a:pPr marL="1257300" lvl="2" indent="-342900">
              <a:buFont typeface="Arial"/>
              <a:buChar char="•"/>
            </a:pPr>
            <a:r>
              <a:rPr lang="en-US" sz="2400" b="1" dirty="0"/>
              <a:t>Although many may say that</a:t>
            </a:r>
            <a:r>
              <a:rPr lang="en-US" sz="2400" b="1" dirty="0" smtClean="0"/>
              <a:t>… (insert rebuttal quote)</a:t>
            </a:r>
            <a:endParaRPr lang="en-US" sz="2400" b="1" dirty="0"/>
          </a:p>
          <a:p>
            <a:pPr marL="800100" lvl="1" indent="-342900">
              <a:buFont typeface="Arial"/>
              <a:buChar char="•"/>
            </a:pPr>
            <a:r>
              <a:rPr lang="en-US" sz="2400" dirty="0"/>
              <a:t>2 sentence explanation </a:t>
            </a:r>
            <a:r>
              <a:rPr lang="en-US" sz="2400" b="1" dirty="0">
                <a:solidFill>
                  <a:srgbClr val="FF0000"/>
                </a:solidFill>
              </a:rPr>
              <a:t>(commentary</a:t>
            </a:r>
            <a:r>
              <a:rPr lang="en-US" sz="2400" b="1" dirty="0" smtClean="0">
                <a:solidFill>
                  <a:srgbClr val="FF0000"/>
                </a:solidFill>
              </a:rPr>
              <a:t>)</a:t>
            </a:r>
          </a:p>
          <a:p>
            <a:pPr marL="1257300" lvl="2" indent="-342900">
              <a:buFont typeface="Arial"/>
              <a:buChar char="•"/>
            </a:pPr>
            <a:r>
              <a:rPr lang="en-US" sz="2400" b="1" dirty="0" smtClean="0">
                <a:solidFill>
                  <a:srgbClr val="000000"/>
                </a:solidFill>
              </a:rPr>
              <a:t>Prove quote wrong!</a:t>
            </a:r>
            <a:endParaRPr lang="en-US" sz="2400" b="1" dirty="0">
              <a:solidFill>
                <a:srgbClr val="000000"/>
              </a:solidFill>
            </a:endParaRPr>
          </a:p>
          <a:p>
            <a:pPr marL="800100" lvl="1" indent="-342900">
              <a:buFont typeface="Arial"/>
              <a:buChar char="•"/>
            </a:pPr>
            <a:r>
              <a:rPr lang="en-US" sz="2400" b="1" dirty="0">
                <a:solidFill>
                  <a:schemeClr val="accent5"/>
                </a:solidFill>
              </a:rPr>
              <a:t>Conclusion</a:t>
            </a:r>
          </a:p>
          <a:p>
            <a:endParaRPr lang="en-US" sz="3600" b="1" u="sng" dirty="0" smtClean="0">
              <a:solidFill>
                <a:srgbClr val="0000FF"/>
              </a:solidFill>
            </a:endParaRPr>
          </a:p>
          <a:p>
            <a:r>
              <a:rPr lang="en-US" sz="3600" b="1" u="sng" dirty="0" smtClean="0">
                <a:solidFill>
                  <a:srgbClr val="660066"/>
                </a:solidFill>
              </a:rPr>
              <a:t>COUNTERARGUMENT</a:t>
            </a:r>
            <a:endParaRPr lang="en-US" sz="3600" b="1" u="sng" dirty="0">
              <a:solidFill>
                <a:srgbClr val="660066"/>
              </a:solidFill>
            </a:endParaRPr>
          </a:p>
        </p:txBody>
      </p:sp>
      <p:pic>
        <p:nvPicPr>
          <p:cNvPr id="8" name="Picture 7" descr="Screen shot 2014-08-13 at 12.01.5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0600" y="0"/>
            <a:ext cx="1041400" cy="952500"/>
          </a:xfrm>
          <a:prstGeom prst="rect">
            <a:avLst/>
          </a:prstGeom>
        </p:spPr>
      </p:pic>
    </p:spTree>
    <p:extLst>
      <p:ext uri="{BB962C8B-B14F-4D97-AF65-F5344CB8AC3E}">
        <p14:creationId xmlns:p14="http://schemas.microsoft.com/office/powerpoint/2010/main" val="41187346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Rebuttal Paragraph</a:t>
            </a:r>
            <a:endParaRPr lang="en-US" dirty="0"/>
          </a:p>
        </p:txBody>
      </p:sp>
      <p:sp>
        <p:nvSpPr>
          <p:cNvPr id="3" name="Content Placeholder 2"/>
          <p:cNvSpPr>
            <a:spLocks noGrp="1"/>
          </p:cNvSpPr>
          <p:nvPr>
            <p:ph idx="1"/>
          </p:nvPr>
        </p:nvSpPr>
        <p:spPr>
          <a:xfrm>
            <a:off x="609600" y="1775192"/>
            <a:ext cx="11582400" cy="4951489"/>
          </a:xfrm>
        </p:spPr>
        <p:txBody>
          <a:bodyPr>
            <a:normAutofit fontScale="92500" lnSpcReduction="10000"/>
          </a:bodyPr>
          <a:lstStyle/>
          <a:p>
            <a:r>
              <a:rPr lang="en-US" dirty="0" smtClean="0"/>
              <a:t>My thesis: </a:t>
            </a:r>
            <a:r>
              <a:rPr lang="en-US" dirty="0">
                <a:solidFill>
                  <a:schemeClr val="accent1"/>
                </a:solidFill>
              </a:rPr>
              <a:t>Lying is </a:t>
            </a:r>
            <a:r>
              <a:rPr lang="en-US" b="1" u="sng" dirty="0">
                <a:solidFill>
                  <a:schemeClr val="accent1"/>
                </a:solidFill>
              </a:rPr>
              <a:t>never</a:t>
            </a:r>
            <a:r>
              <a:rPr lang="en-US" dirty="0">
                <a:solidFill>
                  <a:schemeClr val="accent1"/>
                </a:solidFill>
              </a:rPr>
              <a:t> </a:t>
            </a:r>
            <a:r>
              <a:rPr lang="en-US" b="1" u="sng" dirty="0">
                <a:solidFill>
                  <a:schemeClr val="accent1"/>
                </a:solidFill>
              </a:rPr>
              <a:t>acceptable</a:t>
            </a:r>
            <a:r>
              <a:rPr lang="en-US" dirty="0">
                <a:solidFill>
                  <a:schemeClr val="accent1"/>
                </a:solidFill>
              </a:rPr>
              <a:t> because  </a:t>
            </a:r>
            <a:r>
              <a:rPr lang="en-US" b="1" u="sng" dirty="0">
                <a:solidFill>
                  <a:schemeClr val="accent1"/>
                </a:solidFill>
              </a:rPr>
              <a:t>it harms the liar himself, his human dignity, and ultimately mankind as a whole.</a:t>
            </a:r>
          </a:p>
          <a:p>
            <a:pPr marL="118872" indent="0">
              <a:buNone/>
            </a:pPr>
            <a:endParaRPr lang="en-US" dirty="0" smtClean="0"/>
          </a:p>
          <a:p>
            <a:r>
              <a:rPr lang="en-US" b="1" u="sng" dirty="0" smtClean="0"/>
              <a:t>My p3: </a:t>
            </a:r>
          </a:p>
          <a:p>
            <a:pPr lvl="1"/>
            <a:r>
              <a:rPr lang="en-US" dirty="0" smtClean="0">
                <a:solidFill>
                  <a:srgbClr val="0000FF"/>
                </a:solidFill>
              </a:rPr>
              <a:t>Lying is wrong because it can ultimately hurt mankind. </a:t>
            </a:r>
            <a:r>
              <a:rPr lang="en-US" dirty="0" smtClean="0">
                <a:solidFill>
                  <a:srgbClr val="9A3130"/>
                </a:solidFill>
              </a:rPr>
              <a:t>Some people might say that “you shouldn’t manipulate the truth except for rare occasions—like if you’re hiding Anne Frank in the attic (Article #3).</a:t>
            </a:r>
            <a:r>
              <a:rPr lang="en-US" dirty="0" smtClean="0"/>
              <a:t> </a:t>
            </a:r>
            <a:r>
              <a:rPr lang="en-US" dirty="0" smtClean="0">
                <a:solidFill>
                  <a:schemeClr val="accent4">
                    <a:lumMod val="75000"/>
                  </a:schemeClr>
                </a:solidFill>
              </a:rPr>
              <a:t>This logic is wrong, however, and every lie that is told actually hurts mankind. If I were to save Anne Frank, one girl would be saved, but the entire mankind would become dishonest and people would never know whom to trust. </a:t>
            </a:r>
            <a:r>
              <a:rPr lang="en-US" dirty="0" smtClean="0">
                <a:solidFill>
                  <a:srgbClr val="0000FF"/>
                </a:solidFill>
              </a:rPr>
              <a:t>Even if given the opportunity to save someone, people should still not lie because it hurts every individual’s credibility to lie</a:t>
            </a:r>
          </a:p>
          <a:p>
            <a:endParaRPr lang="en-US" dirty="0"/>
          </a:p>
        </p:txBody>
      </p:sp>
      <p:pic>
        <p:nvPicPr>
          <p:cNvPr id="4" name="Picture 3" descr="Screen shot 2014-08-13 at 12.01.5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0600" y="0"/>
            <a:ext cx="1041400" cy="952500"/>
          </a:xfrm>
          <a:prstGeom prst="rect">
            <a:avLst/>
          </a:prstGeom>
        </p:spPr>
      </p:pic>
    </p:spTree>
    <p:extLst>
      <p:ext uri="{BB962C8B-B14F-4D97-AF65-F5344CB8AC3E}">
        <p14:creationId xmlns:p14="http://schemas.microsoft.com/office/powerpoint/2010/main" val="32701873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your Own</a:t>
            </a:r>
            <a:endParaRPr lang="en-US" dirty="0"/>
          </a:p>
        </p:txBody>
      </p:sp>
      <p:sp>
        <p:nvSpPr>
          <p:cNvPr id="3" name="Content Placeholder 2"/>
          <p:cNvSpPr>
            <a:spLocks noGrp="1"/>
          </p:cNvSpPr>
          <p:nvPr>
            <p:ph idx="1"/>
          </p:nvPr>
        </p:nvSpPr>
        <p:spPr>
          <a:xfrm>
            <a:off x="139245" y="1602713"/>
            <a:ext cx="5865624" cy="4625609"/>
          </a:xfrm>
        </p:spPr>
        <p:txBody>
          <a:bodyPr/>
          <a:lstStyle/>
          <a:p>
            <a:r>
              <a:rPr lang="en-US" b="1" dirty="0" smtClean="0"/>
              <a:t>P2: </a:t>
            </a:r>
          </a:p>
          <a:p>
            <a:pPr lvl="1"/>
            <a:r>
              <a:rPr lang="en-US" sz="2400" b="1" dirty="0" smtClean="0">
                <a:solidFill>
                  <a:schemeClr val="accent5"/>
                </a:solidFill>
              </a:rPr>
              <a:t>Topic Sentence </a:t>
            </a:r>
          </a:p>
          <a:p>
            <a:pPr lvl="1"/>
            <a:r>
              <a:rPr lang="en-US" sz="2400" dirty="0" smtClean="0"/>
              <a:t>Quote </a:t>
            </a:r>
            <a:r>
              <a:rPr lang="en-US" sz="2400" b="1" dirty="0" smtClean="0">
                <a:solidFill>
                  <a:schemeClr val="accent4"/>
                </a:solidFill>
              </a:rPr>
              <a:t>(concrete detail)</a:t>
            </a:r>
          </a:p>
          <a:p>
            <a:pPr lvl="1"/>
            <a:r>
              <a:rPr lang="en-US" sz="2400" b="1" u="sng" dirty="0" smtClean="0"/>
              <a:t>2 sentence </a:t>
            </a:r>
            <a:r>
              <a:rPr lang="en-US" sz="2400" dirty="0" smtClean="0"/>
              <a:t>explanation </a:t>
            </a:r>
            <a:r>
              <a:rPr lang="en-US" sz="2400" b="1" dirty="0" smtClean="0">
                <a:solidFill>
                  <a:srgbClr val="FF0000"/>
                </a:solidFill>
              </a:rPr>
              <a:t>(commentary)</a:t>
            </a:r>
          </a:p>
          <a:p>
            <a:pPr lvl="1"/>
            <a:r>
              <a:rPr lang="en-US" sz="2400" b="1" dirty="0" smtClean="0">
                <a:solidFill>
                  <a:schemeClr val="accent5"/>
                </a:solidFill>
              </a:rPr>
              <a:t>Conclusion</a:t>
            </a:r>
          </a:p>
          <a:p>
            <a:pPr lvl="1"/>
            <a:endParaRPr lang="en-US" sz="2400" b="1" dirty="0">
              <a:solidFill>
                <a:schemeClr val="accent5"/>
              </a:solidFill>
            </a:endParaRPr>
          </a:p>
          <a:p>
            <a:pPr marL="457200" lvl="1" indent="0">
              <a:buNone/>
            </a:pPr>
            <a:r>
              <a:rPr lang="en-US" sz="4000" b="1" u="sng" dirty="0" smtClean="0">
                <a:solidFill>
                  <a:srgbClr val="660066"/>
                </a:solidFill>
              </a:rPr>
              <a:t>NORMAL PARAGRAPH</a:t>
            </a:r>
            <a:endParaRPr lang="en-US" sz="4000" b="1" u="sng" dirty="0">
              <a:solidFill>
                <a:srgbClr val="660066"/>
              </a:solidFill>
            </a:endParaRPr>
          </a:p>
        </p:txBody>
      </p:sp>
      <p:sp>
        <p:nvSpPr>
          <p:cNvPr id="7" name="TextBox 6"/>
          <p:cNvSpPr txBox="1"/>
          <p:nvPr/>
        </p:nvSpPr>
        <p:spPr>
          <a:xfrm>
            <a:off x="6161654" y="1709109"/>
            <a:ext cx="5863761" cy="4278094"/>
          </a:xfrm>
          <a:prstGeom prst="rect">
            <a:avLst/>
          </a:prstGeom>
          <a:noFill/>
        </p:spPr>
        <p:txBody>
          <a:bodyPr wrap="square" rtlCol="0">
            <a:spAutoFit/>
          </a:bodyPr>
          <a:lstStyle/>
          <a:p>
            <a:r>
              <a:rPr lang="en-US" sz="3200" b="1" dirty="0" smtClean="0"/>
              <a:t>P3: </a:t>
            </a:r>
            <a:endParaRPr lang="en-US" sz="3200" b="1" dirty="0"/>
          </a:p>
          <a:p>
            <a:pPr marL="800100" lvl="1" indent="-342900">
              <a:buFont typeface="Arial"/>
              <a:buChar char="•"/>
            </a:pPr>
            <a:r>
              <a:rPr lang="en-US" sz="2400" b="1" dirty="0">
                <a:solidFill>
                  <a:schemeClr val="accent5"/>
                </a:solidFill>
              </a:rPr>
              <a:t>Topic Sentence </a:t>
            </a:r>
            <a:endParaRPr lang="en-US" sz="2400" b="1" dirty="0" smtClean="0">
              <a:solidFill>
                <a:schemeClr val="accent5"/>
              </a:solidFill>
            </a:endParaRPr>
          </a:p>
          <a:p>
            <a:pPr marL="800100" lvl="1" indent="-342900">
              <a:buFont typeface="Arial"/>
              <a:buChar char="•"/>
            </a:pPr>
            <a:r>
              <a:rPr lang="en-US" sz="2400" dirty="0" smtClean="0"/>
              <a:t>Quote </a:t>
            </a:r>
            <a:r>
              <a:rPr lang="en-US" sz="2400" b="1" dirty="0">
                <a:solidFill>
                  <a:schemeClr val="accent4"/>
                </a:solidFill>
              </a:rPr>
              <a:t>(concrete detail</a:t>
            </a:r>
            <a:r>
              <a:rPr lang="en-US" sz="2400" b="1" dirty="0" smtClean="0">
                <a:solidFill>
                  <a:schemeClr val="accent4"/>
                </a:solidFill>
              </a:rPr>
              <a:t>)</a:t>
            </a:r>
          </a:p>
          <a:p>
            <a:pPr marL="1257300" lvl="2" indent="-342900">
              <a:buFont typeface="Arial"/>
              <a:buChar char="•"/>
            </a:pPr>
            <a:r>
              <a:rPr lang="en-US" sz="2400" b="1" dirty="0"/>
              <a:t>Although many may say that</a:t>
            </a:r>
            <a:r>
              <a:rPr lang="en-US" sz="2400" b="1" dirty="0" smtClean="0"/>
              <a:t>… (insert rebuttal quote)</a:t>
            </a:r>
            <a:endParaRPr lang="en-US" sz="2400" b="1" dirty="0"/>
          </a:p>
          <a:p>
            <a:pPr marL="800100" lvl="1" indent="-342900">
              <a:buFont typeface="Arial"/>
              <a:buChar char="•"/>
            </a:pPr>
            <a:r>
              <a:rPr lang="en-US" sz="2400" dirty="0"/>
              <a:t>2 sentence explanation </a:t>
            </a:r>
            <a:r>
              <a:rPr lang="en-US" sz="2400" b="1" dirty="0">
                <a:solidFill>
                  <a:srgbClr val="FF0000"/>
                </a:solidFill>
              </a:rPr>
              <a:t>(commentary</a:t>
            </a:r>
            <a:r>
              <a:rPr lang="en-US" sz="2400" b="1" dirty="0" smtClean="0">
                <a:solidFill>
                  <a:srgbClr val="FF0000"/>
                </a:solidFill>
              </a:rPr>
              <a:t>)</a:t>
            </a:r>
          </a:p>
          <a:p>
            <a:pPr marL="1257300" lvl="2" indent="-342900">
              <a:buFont typeface="Arial"/>
              <a:buChar char="•"/>
            </a:pPr>
            <a:r>
              <a:rPr lang="en-US" sz="2400" b="1" dirty="0" smtClean="0">
                <a:solidFill>
                  <a:srgbClr val="000000"/>
                </a:solidFill>
              </a:rPr>
              <a:t>Prove quote wrong!</a:t>
            </a:r>
            <a:endParaRPr lang="en-US" sz="2400" b="1" dirty="0">
              <a:solidFill>
                <a:srgbClr val="000000"/>
              </a:solidFill>
            </a:endParaRPr>
          </a:p>
          <a:p>
            <a:pPr marL="800100" lvl="1" indent="-342900">
              <a:buFont typeface="Arial"/>
              <a:buChar char="•"/>
            </a:pPr>
            <a:r>
              <a:rPr lang="en-US" sz="2400" b="1" dirty="0">
                <a:solidFill>
                  <a:schemeClr val="accent5"/>
                </a:solidFill>
              </a:rPr>
              <a:t>Conclusion</a:t>
            </a:r>
          </a:p>
          <a:p>
            <a:endParaRPr lang="en-US" sz="3600" b="1" u="sng" dirty="0" smtClean="0">
              <a:solidFill>
                <a:srgbClr val="0000FF"/>
              </a:solidFill>
            </a:endParaRPr>
          </a:p>
          <a:p>
            <a:r>
              <a:rPr lang="en-US" sz="3600" b="1" u="sng" dirty="0" smtClean="0">
                <a:solidFill>
                  <a:srgbClr val="660066"/>
                </a:solidFill>
              </a:rPr>
              <a:t>COUNTERARGUMENT</a:t>
            </a:r>
            <a:endParaRPr lang="en-US" sz="3600" b="1" u="sng" dirty="0">
              <a:solidFill>
                <a:srgbClr val="660066"/>
              </a:solidFill>
            </a:endParaRPr>
          </a:p>
        </p:txBody>
      </p:sp>
      <p:pic>
        <p:nvPicPr>
          <p:cNvPr id="6" name="Picture 5" descr="Screen shot 2014-01-08 at 7.24.59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550" y="34322"/>
            <a:ext cx="1441450" cy="1514250"/>
          </a:xfrm>
          <a:prstGeom prst="rect">
            <a:avLst/>
          </a:prstGeom>
        </p:spPr>
      </p:pic>
    </p:spTree>
    <p:extLst>
      <p:ext uri="{BB962C8B-B14F-4D97-AF65-F5344CB8AC3E}">
        <p14:creationId xmlns:p14="http://schemas.microsoft.com/office/powerpoint/2010/main" val="30551124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a:defRPr/>
            </a:pPr>
            <a:r>
              <a:rPr lang="en-US" dirty="0" smtClean="0">
                <a:solidFill>
                  <a:schemeClr val="accent1"/>
                </a:solidFill>
                <a:latin typeface="Georgia" charset="0"/>
                <a:ea typeface="+mj-ea"/>
                <a:cs typeface="+mj-cs"/>
              </a:rPr>
              <a:t>Objective (2 min) </a:t>
            </a:r>
            <a:endParaRPr lang="en-US" dirty="0">
              <a:solidFill>
                <a:schemeClr val="accent1"/>
              </a:solidFill>
              <a:latin typeface="Georgia" charset="0"/>
              <a:ea typeface="+mj-ea"/>
              <a:cs typeface="+mj-cs"/>
            </a:endParaRPr>
          </a:p>
        </p:txBody>
      </p:sp>
      <p:sp>
        <p:nvSpPr>
          <p:cNvPr id="31746" name="Content Placeholder 2"/>
          <p:cNvSpPr>
            <a:spLocks noGrp="1"/>
          </p:cNvSpPr>
          <p:nvPr>
            <p:ph idx="1"/>
          </p:nvPr>
        </p:nvSpPr>
        <p:spPr>
          <a:xfrm>
            <a:off x="1660876" y="1645613"/>
            <a:ext cx="8713933" cy="5053653"/>
          </a:xfrm>
        </p:spPr>
        <p:txBody>
          <a:bodyPr>
            <a:normAutofit/>
          </a:bodyPr>
          <a:lstStyle/>
          <a:p>
            <a:pPr eaLnBrk="1" hangingPunct="1">
              <a:defRPr/>
            </a:pPr>
            <a:r>
              <a:rPr lang="en-US" u="sng" dirty="0">
                <a:latin typeface="Calibri" panose="020F0502020204030204" pitchFamily="34" charset="0"/>
              </a:rPr>
              <a:t>I will be able to</a:t>
            </a:r>
            <a:r>
              <a:rPr lang="en-US" dirty="0">
                <a:latin typeface="Calibri" panose="020F0502020204030204" pitchFamily="34" charset="0"/>
              </a:rPr>
              <a:t> </a:t>
            </a:r>
            <a:r>
              <a:rPr lang="en-US" dirty="0" smtClean="0">
                <a:solidFill>
                  <a:srgbClr val="3366FF"/>
                </a:solidFill>
                <a:latin typeface="Calibri" panose="020F0502020204030204" pitchFamily="34" charset="0"/>
              </a:rPr>
              <a:t>determine the </a:t>
            </a:r>
            <a:r>
              <a:rPr lang="en-US" b="1" dirty="0" smtClean="0">
                <a:solidFill>
                  <a:srgbClr val="3366FF"/>
                </a:solidFill>
                <a:latin typeface="Calibri" panose="020F0502020204030204" pitchFamily="34" charset="0"/>
              </a:rPr>
              <a:t>parts of introduction and conclusion paragraphs </a:t>
            </a:r>
            <a:r>
              <a:rPr lang="en-US" dirty="0" smtClean="0">
                <a:solidFill>
                  <a:srgbClr val="3366FF"/>
                </a:solidFill>
                <a:latin typeface="Calibri" panose="020F0502020204030204" pitchFamily="34" charset="0"/>
              </a:rPr>
              <a:t>.</a:t>
            </a:r>
            <a:endParaRPr lang="en-US" b="1" dirty="0" smtClean="0">
              <a:solidFill>
                <a:srgbClr val="3366FF"/>
              </a:solidFill>
              <a:latin typeface="Calibri" panose="020F0502020204030204" pitchFamily="34" charset="0"/>
            </a:endParaRPr>
          </a:p>
          <a:p>
            <a:pPr eaLnBrk="1" hangingPunct="1">
              <a:defRPr/>
            </a:pPr>
            <a:r>
              <a:rPr lang="en-US" u="sng" dirty="0" smtClean="0">
                <a:latin typeface="Calibri" panose="020F0502020204030204" pitchFamily="34" charset="0"/>
              </a:rPr>
              <a:t>I </a:t>
            </a:r>
            <a:r>
              <a:rPr lang="en-US" u="sng" dirty="0">
                <a:latin typeface="Calibri" panose="020F0502020204030204" pitchFamily="34" charset="0"/>
              </a:rPr>
              <a:t>will show I understand </a:t>
            </a:r>
            <a:r>
              <a:rPr lang="en-US" u="sng" dirty="0" smtClean="0">
                <a:latin typeface="Calibri" panose="020F0502020204030204" pitchFamily="34" charset="0"/>
              </a:rPr>
              <a:t>by </a:t>
            </a:r>
            <a:r>
              <a:rPr lang="en-US" dirty="0" smtClean="0">
                <a:solidFill>
                  <a:srgbClr val="3366FF"/>
                </a:solidFill>
                <a:latin typeface="Calibri" panose="020F0502020204030204" pitchFamily="34" charset="0"/>
              </a:rPr>
              <a:t>completing the shaping sheets for introduction and body paragraphs</a:t>
            </a:r>
            <a:r>
              <a:rPr lang="en-US" b="1" dirty="0" smtClean="0">
                <a:solidFill>
                  <a:srgbClr val="3366FF"/>
                </a:solidFill>
                <a:latin typeface="Calibri" panose="020F0502020204030204" pitchFamily="34" charset="0"/>
              </a:rPr>
              <a:t>. </a:t>
            </a:r>
          </a:p>
          <a:p>
            <a:pPr eaLnBrk="1" hangingPunct="1">
              <a:defRPr/>
            </a:pPr>
            <a:endParaRPr lang="en-US" dirty="0" smtClean="0">
              <a:solidFill>
                <a:srgbClr val="3366FF"/>
              </a:solidFill>
              <a:latin typeface="Calibri" panose="020F0502020204030204" pitchFamily="34" charset="0"/>
            </a:endParaRPr>
          </a:p>
          <a:p>
            <a:pPr marL="119062" indent="0">
              <a:buNone/>
              <a:defRPr/>
            </a:pPr>
            <a:r>
              <a:rPr lang="en-US" b="1" dirty="0" smtClean="0">
                <a:solidFill>
                  <a:schemeClr val="accent3"/>
                </a:solidFill>
                <a:latin typeface="Calibri" panose="020F0502020204030204" pitchFamily="34" charset="0"/>
              </a:rPr>
              <a:t>STANDARD:</a:t>
            </a:r>
          </a:p>
          <a:p>
            <a:pPr marL="118872" indent="0">
              <a:buNone/>
            </a:pPr>
            <a:r>
              <a:rPr lang="en-US" sz="2200" cap="all" dirty="0">
                <a:hlinkClick r:id="rId2"/>
              </a:rPr>
              <a:t>CCSS.ELA-LITERACY.W.8.10</a:t>
            </a:r>
            <a:r>
              <a:rPr lang="en-US" sz="2200" dirty="0"/>
              <a:t/>
            </a:r>
            <a:br>
              <a:rPr lang="en-US" sz="2200" dirty="0"/>
            </a:br>
            <a:r>
              <a:rPr lang="en-US" sz="2200" b="1" dirty="0"/>
              <a:t>Write routinely over extended time frames </a:t>
            </a:r>
            <a:r>
              <a:rPr lang="en-US" sz="2200" dirty="0"/>
              <a:t>(time for research, reflection, and revision) and shorter time frames (a single sitting or a day or two) for a range of discipline-specific tasks, purposes, and audiences.</a:t>
            </a:r>
          </a:p>
          <a:p>
            <a:pPr marL="118872" indent="0">
              <a:buNone/>
            </a:pPr>
            <a:endParaRPr lang="en-US" sz="2200" dirty="0"/>
          </a:p>
        </p:txBody>
      </p:sp>
      <p:pic>
        <p:nvPicPr>
          <p:cNvPr id="2" name="Picture 1" descr="Screen shot 2014-08-13 at 12.01.57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53207" y="77043"/>
            <a:ext cx="1041400" cy="952500"/>
          </a:xfrm>
          <a:prstGeom prst="rect">
            <a:avLst/>
          </a:prstGeom>
        </p:spPr>
      </p:pic>
    </p:spTree>
    <p:extLst>
      <p:ext uri="{BB962C8B-B14F-4D97-AF65-F5344CB8AC3E}">
        <p14:creationId xmlns:p14="http://schemas.microsoft.com/office/powerpoint/2010/main" val="322015780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252728"/>
          </a:xfrm>
        </p:spPr>
        <p:txBody>
          <a:bodyPr/>
          <a:lstStyle/>
          <a:p>
            <a:r>
              <a:rPr lang="en-US" dirty="0" smtClean="0"/>
              <a:t>Introductions</a:t>
            </a:r>
            <a:endParaRPr lang="en-US" dirty="0"/>
          </a:p>
        </p:txBody>
      </p:sp>
      <p:sp>
        <p:nvSpPr>
          <p:cNvPr id="3" name="Content Placeholder 2"/>
          <p:cNvSpPr>
            <a:spLocks noGrp="1"/>
          </p:cNvSpPr>
          <p:nvPr>
            <p:ph idx="1"/>
          </p:nvPr>
        </p:nvSpPr>
        <p:spPr>
          <a:xfrm>
            <a:off x="1981200" y="1775192"/>
            <a:ext cx="8521358" cy="4625609"/>
          </a:xfrm>
        </p:spPr>
        <p:txBody>
          <a:bodyPr>
            <a:normAutofit/>
          </a:bodyPr>
          <a:lstStyle/>
          <a:p>
            <a:r>
              <a:rPr lang="en-US" sz="4400" b="1" dirty="0" smtClean="0"/>
              <a:t>Parts of an Introduction: </a:t>
            </a:r>
          </a:p>
          <a:p>
            <a:pPr lvl="1"/>
            <a:r>
              <a:rPr lang="en-US" sz="4400" b="1" dirty="0" smtClean="0"/>
              <a:t>Hook</a:t>
            </a:r>
          </a:p>
          <a:p>
            <a:pPr lvl="1"/>
            <a:r>
              <a:rPr lang="en-US" sz="4400" b="1" dirty="0" smtClean="0"/>
              <a:t>Background information</a:t>
            </a:r>
          </a:p>
          <a:p>
            <a:pPr lvl="1"/>
            <a:r>
              <a:rPr lang="en-US" sz="4400" b="1" dirty="0" smtClean="0"/>
              <a:t>Thesis</a:t>
            </a:r>
          </a:p>
          <a:p>
            <a:endParaRPr lang="en-US" b="1" dirty="0"/>
          </a:p>
        </p:txBody>
      </p:sp>
      <p:pic>
        <p:nvPicPr>
          <p:cNvPr id="6" name="Picture 5" descr="Screen shot 2014-08-13 at 12.01.5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53207" y="77043"/>
            <a:ext cx="1041400" cy="952500"/>
          </a:xfrm>
          <a:prstGeom prst="rect">
            <a:avLst/>
          </a:prstGeom>
        </p:spPr>
      </p:pic>
      <p:pic>
        <p:nvPicPr>
          <p:cNvPr id="5" name="Picture 4" descr="Macintosh HD:Users:kimmerygalindo:Desktop:Screen shot 2014-09-10 at 2.09.23 PM.png"/>
          <p:cNvPicPr/>
          <p:nvPr/>
        </p:nvPicPr>
        <p:blipFill>
          <a:blip r:embed="rId3">
            <a:extLst>
              <a:ext uri="{28A0092B-C50C-407E-A947-70E740481C1C}">
                <a14:useLocalDpi xmlns:a14="http://schemas.microsoft.com/office/drawing/2010/main" val="0"/>
              </a:ext>
            </a:extLst>
          </a:blip>
          <a:srcRect/>
          <a:stretch>
            <a:fillRect/>
          </a:stretch>
        </p:blipFill>
        <p:spPr bwMode="auto">
          <a:xfrm>
            <a:off x="3007895" y="4981074"/>
            <a:ext cx="8318099" cy="1419727"/>
          </a:xfrm>
          <a:prstGeom prst="rect">
            <a:avLst/>
          </a:prstGeom>
          <a:noFill/>
          <a:ln>
            <a:noFill/>
          </a:ln>
        </p:spPr>
      </p:pic>
    </p:spTree>
    <p:extLst>
      <p:ext uri="{BB962C8B-B14F-4D97-AF65-F5344CB8AC3E}">
        <p14:creationId xmlns:p14="http://schemas.microsoft.com/office/powerpoint/2010/main" val="382029758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Hook</a:t>
            </a:r>
            <a:endParaRPr lang="en-US" dirty="0"/>
          </a:p>
        </p:txBody>
      </p:sp>
      <p:sp>
        <p:nvSpPr>
          <p:cNvPr id="3" name="Content Placeholder 2"/>
          <p:cNvSpPr>
            <a:spLocks noGrp="1"/>
          </p:cNvSpPr>
          <p:nvPr>
            <p:ph idx="1"/>
          </p:nvPr>
        </p:nvSpPr>
        <p:spPr/>
        <p:txBody>
          <a:bodyPr/>
          <a:lstStyle/>
          <a:p>
            <a:r>
              <a:rPr lang="en-US" b="1" dirty="0" smtClean="0"/>
              <a:t>The hook is what gets your audience interested in what you are writing. </a:t>
            </a:r>
          </a:p>
          <a:p>
            <a:r>
              <a:rPr lang="en-US" dirty="0" smtClean="0"/>
              <a:t>Options you can use: </a:t>
            </a:r>
          </a:p>
          <a:p>
            <a:pPr lvl="1"/>
            <a:r>
              <a:rPr lang="en-US" dirty="0" smtClean="0"/>
              <a:t>A startling statistic or fact</a:t>
            </a:r>
          </a:p>
          <a:p>
            <a:pPr lvl="1"/>
            <a:r>
              <a:rPr lang="en-US" dirty="0" smtClean="0"/>
              <a:t>An anecdote (story)</a:t>
            </a:r>
          </a:p>
          <a:p>
            <a:pPr lvl="1"/>
            <a:r>
              <a:rPr lang="en-US" dirty="0" smtClean="0"/>
              <a:t>A famous quote</a:t>
            </a:r>
          </a:p>
          <a:p>
            <a:pPr lvl="1"/>
            <a:r>
              <a:rPr lang="en-US" dirty="0" smtClean="0"/>
              <a:t>The general topic your essay will be about </a:t>
            </a:r>
          </a:p>
          <a:p>
            <a:pPr lvl="2"/>
            <a:r>
              <a:rPr lang="en-US" dirty="0" smtClean="0"/>
              <a:t>(in the case of this essay lying.)</a:t>
            </a:r>
          </a:p>
        </p:txBody>
      </p:sp>
      <p:pic>
        <p:nvPicPr>
          <p:cNvPr id="4" name="Picture 3" descr="Screen shot 2014-08-13 at 12.01.5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53207" y="77043"/>
            <a:ext cx="1041400" cy="952500"/>
          </a:xfrm>
          <a:prstGeom prst="rect">
            <a:avLst/>
          </a:prstGeom>
        </p:spPr>
      </p:pic>
      <p:pic>
        <p:nvPicPr>
          <p:cNvPr id="5" name="Picture 4" descr="imag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74863" y="2998811"/>
            <a:ext cx="2857500" cy="2857500"/>
          </a:xfrm>
          <a:prstGeom prst="rect">
            <a:avLst/>
          </a:prstGeom>
        </p:spPr>
      </p:pic>
    </p:spTree>
    <p:extLst>
      <p:ext uri="{BB962C8B-B14F-4D97-AF65-F5344CB8AC3E}">
        <p14:creationId xmlns:p14="http://schemas.microsoft.com/office/powerpoint/2010/main" val="155751329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Information</a:t>
            </a:r>
            <a:endParaRPr lang="en-US" dirty="0"/>
          </a:p>
        </p:txBody>
      </p:sp>
      <p:sp>
        <p:nvSpPr>
          <p:cNvPr id="3" name="Content Placeholder 2"/>
          <p:cNvSpPr>
            <a:spLocks noGrp="1"/>
          </p:cNvSpPr>
          <p:nvPr>
            <p:ph idx="1"/>
          </p:nvPr>
        </p:nvSpPr>
        <p:spPr>
          <a:xfrm>
            <a:off x="609600" y="1775192"/>
            <a:ext cx="8297876" cy="4625609"/>
          </a:xfrm>
        </p:spPr>
        <p:txBody>
          <a:bodyPr/>
          <a:lstStyle/>
          <a:p>
            <a:r>
              <a:rPr lang="en-US" dirty="0" smtClean="0"/>
              <a:t>This could be many things depending on the prompt you are asked to write about. </a:t>
            </a:r>
          </a:p>
          <a:p>
            <a:r>
              <a:rPr lang="en-US" dirty="0" smtClean="0"/>
              <a:t>Sometimes this will mean summarizing, other times focusing on specific ideas. </a:t>
            </a:r>
          </a:p>
          <a:p>
            <a:endParaRPr lang="en-US" dirty="0" smtClean="0"/>
          </a:p>
          <a:p>
            <a:r>
              <a:rPr lang="en-US" b="1" dirty="0" smtClean="0">
                <a:solidFill>
                  <a:srgbClr val="C64847"/>
                </a:solidFill>
              </a:rPr>
              <a:t>For our essay you can summarize a little bit of what you learned about lying from some of the articles. </a:t>
            </a:r>
          </a:p>
          <a:p>
            <a:endParaRPr lang="en-US" dirty="0"/>
          </a:p>
        </p:txBody>
      </p:sp>
      <p:pic>
        <p:nvPicPr>
          <p:cNvPr id="4" name="Picture 3" descr="Screen shot 2014-08-13 at 12.01.5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53207" y="77043"/>
            <a:ext cx="1041400" cy="952500"/>
          </a:xfrm>
          <a:prstGeom prst="rect">
            <a:avLst/>
          </a:prstGeom>
        </p:spPr>
      </p:pic>
      <p:pic>
        <p:nvPicPr>
          <p:cNvPr id="7" name="Picture 6" descr="imag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82015" y="2036584"/>
            <a:ext cx="2717800" cy="3729541"/>
          </a:xfrm>
          <a:prstGeom prst="rect">
            <a:avLst/>
          </a:prstGeom>
        </p:spPr>
      </p:pic>
    </p:spTree>
    <p:extLst>
      <p:ext uri="{BB962C8B-B14F-4D97-AF65-F5344CB8AC3E}">
        <p14:creationId xmlns:p14="http://schemas.microsoft.com/office/powerpoint/2010/main" val="267773066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a:t>
            </a:r>
            <a:endParaRPr lang="en-US" dirty="0"/>
          </a:p>
        </p:txBody>
      </p:sp>
      <p:sp>
        <p:nvSpPr>
          <p:cNvPr id="3" name="Content Placeholder 2"/>
          <p:cNvSpPr>
            <a:spLocks noGrp="1"/>
          </p:cNvSpPr>
          <p:nvPr>
            <p:ph idx="1"/>
          </p:nvPr>
        </p:nvSpPr>
        <p:spPr>
          <a:xfrm>
            <a:off x="609600" y="1775192"/>
            <a:ext cx="7027831" cy="4625609"/>
          </a:xfrm>
        </p:spPr>
        <p:txBody>
          <a:bodyPr/>
          <a:lstStyle/>
          <a:p>
            <a:r>
              <a:rPr lang="en-US" b="1" dirty="0" smtClean="0"/>
              <a:t>You thesis should be the last sentence of your introduction. </a:t>
            </a:r>
          </a:p>
          <a:p>
            <a:r>
              <a:rPr lang="en-US" dirty="0" smtClean="0"/>
              <a:t>You should have already written your thesis. </a:t>
            </a:r>
          </a:p>
          <a:p>
            <a:endParaRPr lang="en-US" dirty="0" smtClean="0"/>
          </a:p>
          <a:p>
            <a:r>
              <a:rPr lang="en-US" dirty="0" smtClean="0"/>
              <a:t>Which means … </a:t>
            </a:r>
          </a:p>
          <a:p>
            <a:pPr lvl="1"/>
            <a:r>
              <a:rPr lang="en-US" b="1" dirty="0" smtClean="0"/>
              <a:t>You can just add it right on the end of your introduction. </a:t>
            </a:r>
          </a:p>
          <a:p>
            <a:pPr lvl="1"/>
            <a:endParaRPr lang="en-US" dirty="0"/>
          </a:p>
        </p:txBody>
      </p:sp>
      <p:pic>
        <p:nvPicPr>
          <p:cNvPr id="4" name="Picture 3" descr="Screen shot 2014-08-13 at 12.01.5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53207" y="77043"/>
            <a:ext cx="1041400" cy="952500"/>
          </a:xfrm>
          <a:prstGeom prst="rect">
            <a:avLst/>
          </a:prstGeom>
        </p:spPr>
      </p:pic>
      <p:pic>
        <p:nvPicPr>
          <p:cNvPr id="5" name="Picture 4" descr="imag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9337" y="1701254"/>
            <a:ext cx="3341721" cy="5021712"/>
          </a:xfrm>
          <a:prstGeom prst="rect">
            <a:avLst/>
          </a:prstGeom>
        </p:spPr>
      </p:pic>
    </p:spTree>
    <p:extLst>
      <p:ext uri="{BB962C8B-B14F-4D97-AF65-F5344CB8AC3E}">
        <p14:creationId xmlns:p14="http://schemas.microsoft.com/office/powerpoint/2010/main" val="320081294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Introduction</a:t>
            </a:r>
            <a:endParaRPr lang="en-US" dirty="0"/>
          </a:p>
        </p:txBody>
      </p:sp>
      <p:sp>
        <p:nvSpPr>
          <p:cNvPr id="3" name="Content Placeholder 2"/>
          <p:cNvSpPr>
            <a:spLocks noGrp="1"/>
          </p:cNvSpPr>
          <p:nvPr>
            <p:ph idx="1"/>
          </p:nvPr>
        </p:nvSpPr>
        <p:spPr>
          <a:xfrm>
            <a:off x="188790" y="1775192"/>
            <a:ext cx="11722170" cy="4934794"/>
          </a:xfrm>
        </p:spPr>
        <p:txBody>
          <a:bodyPr>
            <a:normAutofit fontScale="92500"/>
          </a:bodyPr>
          <a:lstStyle/>
          <a:p>
            <a:pPr marL="118872" indent="0">
              <a:buNone/>
            </a:pPr>
            <a:r>
              <a:rPr lang="en-US" dirty="0" smtClean="0">
                <a:solidFill>
                  <a:srgbClr val="0000FF"/>
                </a:solidFill>
              </a:rPr>
              <a:t>Sweat drips down your forehead as the teacher stands over you demanding to know the real reason you didn’t do your homework last night—do you tell the truth, or do you lie</a:t>
            </a:r>
            <a:r>
              <a:rPr lang="en-US" dirty="0" smtClean="0">
                <a:solidFill>
                  <a:schemeClr val="accent6"/>
                </a:solidFill>
              </a:rPr>
              <a:t>? Lying is something that most people find perfectly OK, but many sources would also tell us that lying is wrong and immoral. The Bible, your parents, and many others have probably told you that lying isn’t ok. In this essay I am going to explore the topic of lying. </a:t>
            </a:r>
            <a:r>
              <a:rPr lang="en-US" dirty="0">
                <a:solidFill>
                  <a:schemeClr val="accent1"/>
                </a:solidFill>
              </a:rPr>
              <a:t>Lying is </a:t>
            </a:r>
            <a:r>
              <a:rPr lang="en-US" b="1" u="sng" dirty="0">
                <a:solidFill>
                  <a:schemeClr val="accent1"/>
                </a:solidFill>
              </a:rPr>
              <a:t>never</a:t>
            </a:r>
            <a:r>
              <a:rPr lang="en-US" dirty="0">
                <a:solidFill>
                  <a:schemeClr val="accent1"/>
                </a:solidFill>
              </a:rPr>
              <a:t> </a:t>
            </a:r>
            <a:r>
              <a:rPr lang="en-US" b="1" u="sng" dirty="0">
                <a:solidFill>
                  <a:schemeClr val="accent1"/>
                </a:solidFill>
              </a:rPr>
              <a:t>acceptable</a:t>
            </a:r>
            <a:r>
              <a:rPr lang="en-US" dirty="0">
                <a:solidFill>
                  <a:schemeClr val="accent1"/>
                </a:solidFill>
              </a:rPr>
              <a:t> because  </a:t>
            </a:r>
            <a:r>
              <a:rPr lang="en-US" b="1" u="sng" dirty="0">
                <a:solidFill>
                  <a:schemeClr val="accent1"/>
                </a:solidFill>
              </a:rPr>
              <a:t>it harms the liar himself, his human dignity, and ultimately mankind as a whole</a:t>
            </a:r>
            <a:r>
              <a:rPr lang="en-US" b="1" u="sng" dirty="0" smtClean="0">
                <a:solidFill>
                  <a:schemeClr val="accent1"/>
                </a:solidFill>
              </a:rPr>
              <a:t>.</a:t>
            </a:r>
          </a:p>
          <a:p>
            <a:pPr marL="118872" indent="0">
              <a:buNone/>
            </a:pPr>
            <a:endParaRPr lang="en-US" b="1" u="sng" dirty="0">
              <a:solidFill>
                <a:schemeClr val="accent1"/>
              </a:solidFill>
            </a:endParaRPr>
          </a:p>
          <a:p>
            <a:pPr marL="118872" indent="0">
              <a:buNone/>
            </a:pPr>
            <a:r>
              <a:rPr lang="en-US" b="1" dirty="0" smtClean="0"/>
              <a:t>Write your own intro! 12 minutes. </a:t>
            </a:r>
            <a:r>
              <a:rPr lang="en-US" b="1" dirty="0" smtClean="0">
                <a:solidFill>
                  <a:schemeClr val="accent6"/>
                </a:solidFill>
              </a:rPr>
              <a:t>CHAMPS RED.</a:t>
            </a:r>
            <a:endParaRPr lang="en-US" b="1" dirty="0">
              <a:solidFill>
                <a:schemeClr val="accent6"/>
              </a:solidFill>
            </a:endParaRPr>
          </a:p>
          <a:p>
            <a:pPr marL="118872" indent="0">
              <a:buNone/>
            </a:pPr>
            <a:endParaRPr lang="en-US" dirty="0"/>
          </a:p>
        </p:txBody>
      </p:sp>
      <p:pic>
        <p:nvPicPr>
          <p:cNvPr id="4" name="Picture 3" descr="Screen shot 2014-08-13 at 12.01.5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53207" y="77043"/>
            <a:ext cx="1041400" cy="952500"/>
          </a:xfrm>
          <a:prstGeom prst="rect">
            <a:avLst/>
          </a:prstGeom>
        </p:spPr>
      </p:pic>
    </p:spTree>
    <p:extLst>
      <p:ext uri="{BB962C8B-B14F-4D97-AF65-F5344CB8AC3E}">
        <p14:creationId xmlns:p14="http://schemas.microsoft.com/office/powerpoint/2010/main" val="4915379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They are similar to introduction but in reverse.</a:t>
            </a:r>
          </a:p>
          <a:p>
            <a:r>
              <a:rPr lang="en-US" dirty="0" smtClean="0"/>
              <a:t>Parts of a conclusion: </a:t>
            </a:r>
          </a:p>
          <a:p>
            <a:pPr lvl="1"/>
            <a:r>
              <a:rPr lang="en-US" dirty="0" smtClean="0"/>
              <a:t>Restate the thesis</a:t>
            </a:r>
          </a:p>
          <a:p>
            <a:pPr lvl="1"/>
            <a:r>
              <a:rPr lang="en-US" dirty="0" smtClean="0"/>
              <a:t>Summarize key points</a:t>
            </a:r>
          </a:p>
          <a:p>
            <a:pPr lvl="1"/>
            <a:r>
              <a:rPr lang="en-US" dirty="0" smtClean="0"/>
              <a:t>End with significance </a:t>
            </a:r>
          </a:p>
          <a:p>
            <a:endParaRPr lang="en-US" dirty="0"/>
          </a:p>
        </p:txBody>
      </p:sp>
      <p:pic>
        <p:nvPicPr>
          <p:cNvPr id="4" name="Picture 3" descr="Macintosh HD:Users:kimmerygalindo:Desktop:Screen shot 2014-09-10 at 2.09.28 PM.png"/>
          <p:cNvPicPr/>
          <p:nvPr/>
        </p:nvPicPr>
        <p:blipFill>
          <a:blip r:embed="rId2">
            <a:extLst>
              <a:ext uri="{28A0092B-C50C-407E-A947-70E740481C1C}">
                <a14:useLocalDpi xmlns:a14="http://schemas.microsoft.com/office/drawing/2010/main" val="0"/>
              </a:ext>
            </a:extLst>
          </a:blip>
          <a:srcRect/>
          <a:stretch>
            <a:fillRect/>
          </a:stretch>
        </p:blipFill>
        <p:spPr bwMode="auto">
          <a:xfrm>
            <a:off x="4596063" y="4740442"/>
            <a:ext cx="7252619" cy="1660359"/>
          </a:xfrm>
          <a:prstGeom prst="rect">
            <a:avLst/>
          </a:prstGeom>
          <a:noFill/>
          <a:ln>
            <a:noFill/>
          </a:ln>
        </p:spPr>
      </p:pic>
      <p:pic>
        <p:nvPicPr>
          <p:cNvPr id="5" name="Picture 4" descr="Screen shot 2014-08-13 at 12.01.57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53207" y="77043"/>
            <a:ext cx="1041400" cy="952500"/>
          </a:xfrm>
          <a:prstGeom prst="rect">
            <a:avLst/>
          </a:prstGeom>
        </p:spPr>
      </p:pic>
    </p:spTree>
    <p:extLst>
      <p:ext uri="{BB962C8B-B14F-4D97-AF65-F5344CB8AC3E}">
        <p14:creationId xmlns:p14="http://schemas.microsoft.com/office/powerpoint/2010/main" val="222682525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a:bodyPr>
          <a:lstStyle/>
          <a:p>
            <a:r>
              <a:rPr lang="en-US">
                <a:solidFill>
                  <a:srgbClr val="0033CC"/>
                </a:solidFill>
              </a:rPr>
              <a:t>Get</a:t>
            </a:r>
            <a:r>
              <a:rPr lang="en-US"/>
              <a:t> </a:t>
            </a:r>
            <a:r>
              <a:rPr lang="en-US">
                <a:solidFill>
                  <a:srgbClr val="FF0000"/>
                </a:solidFill>
              </a:rPr>
              <a:t>Ready</a:t>
            </a:r>
            <a:r>
              <a:rPr lang="en-US"/>
              <a:t> </a:t>
            </a:r>
            <a:r>
              <a:rPr lang="en-US">
                <a:solidFill>
                  <a:srgbClr val="008000"/>
                </a:solidFill>
              </a:rPr>
              <a:t>to</a:t>
            </a:r>
            <a:r>
              <a:rPr lang="en-US"/>
              <a:t> </a:t>
            </a:r>
            <a:r>
              <a:rPr lang="en-US">
                <a:solidFill>
                  <a:srgbClr val="0033CC"/>
                </a:solidFill>
              </a:rPr>
              <a:t>Color</a:t>
            </a:r>
            <a:r>
              <a:rPr lang="en-US"/>
              <a:t> </a:t>
            </a:r>
            <a:r>
              <a:rPr lang="en-US">
                <a:solidFill>
                  <a:srgbClr val="FF0000"/>
                </a:solidFill>
              </a:rPr>
              <a:t>Your</a:t>
            </a:r>
            <a:r>
              <a:rPr lang="en-US"/>
              <a:t> </a:t>
            </a:r>
            <a:r>
              <a:rPr lang="en-US">
                <a:solidFill>
                  <a:srgbClr val="008000"/>
                </a:solidFill>
              </a:rPr>
              <a:t>World!</a:t>
            </a:r>
            <a:r>
              <a:rPr lang="en-US"/>
              <a:t> </a:t>
            </a:r>
          </a:p>
        </p:txBody>
      </p:sp>
      <p:sp>
        <p:nvSpPr>
          <p:cNvPr id="3075" name="Rectangle 3"/>
          <p:cNvSpPr>
            <a:spLocks noGrp="1" noChangeArrowheads="1"/>
          </p:cNvSpPr>
          <p:nvPr>
            <p:ph type="body" idx="1"/>
          </p:nvPr>
        </p:nvSpPr>
        <p:spPr>
          <a:xfrm>
            <a:off x="1911350" y="1623021"/>
            <a:ext cx="7620000" cy="1295400"/>
          </a:xfrm>
        </p:spPr>
        <p:txBody>
          <a:bodyPr>
            <a:normAutofit fontScale="92500" lnSpcReduction="20000"/>
          </a:bodyPr>
          <a:lstStyle/>
          <a:p>
            <a:pPr>
              <a:lnSpc>
                <a:spcPct val="90000"/>
              </a:lnSpc>
              <a:buFontTx/>
              <a:buNone/>
            </a:pPr>
            <a:r>
              <a:rPr lang="en-US" sz="3400" b="1" u="sng" dirty="0"/>
              <a:t>How to Write an Effective Paragraph</a:t>
            </a:r>
            <a:endParaRPr lang="en-US" sz="3600" b="1" u="sng" dirty="0"/>
          </a:p>
          <a:p>
            <a:pPr>
              <a:lnSpc>
                <a:spcPct val="90000"/>
              </a:lnSpc>
            </a:pPr>
            <a:r>
              <a:rPr lang="en-US" sz="3600" u="sng" dirty="0"/>
              <a:t>Materials</a:t>
            </a:r>
            <a:r>
              <a:rPr lang="en-US" sz="3600" dirty="0"/>
              <a:t>: When we write, we will use blue, red, and green pens.</a:t>
            </a:r>
          </a:p>
        </p:txBody>
      </p:sp>
      <p:sp>
        <p:nvSpPr>
          <p:cNvPr id="3076" name="Text Box 4"/>
          <p:cNvSpPr txBox="1">
            <a:spLocks noChangeArrowheads="1"/>
          </p:cNvSpPr>
          <p:nvPr/>
        </p:nvSpPr>
        <p:spPr bwMode="auto">
          <a:xfrm>
            <a:off x="2209800" y="5334001"/>
            <a:ext cx="8001000" cy="1588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lvl="1">
              <a:lnSpc>
                <a:spcPct val="90000"/>
              </a:lnSpc>
              <a:spcBef>
                <a:spcPct val="20000"/>
              </a:spcBef>
              <a:buFontTx/>
              <a:buChar char="–"/>
            </a:pPr>
            <a:r>
              <a:rPr lang="en-US" sz="3600">
                <a:solidFill>
                  <a:srgbClr val="008000"/>
                </a:solidFill>
              </a:rPr>
              <a:t>GREEN</a:t>
            </a:r>
            <a:r>
              <a:rPr lang="en-US" sz="3600">
                <a:solidFill>
                  <a:prstClr val="black"/>
                </a:solidFill>
              </a:rPr>
              <a:t> is for Commentary Sentences   </a:t>
            </a:r>
          </a:p>
          <a:p>
            <a:pPr lvl="1">
              <a:lnSpc>
                <a:spcPct val="90000"/>
              </a:lnSpc>
            </a:pPr>
            <a:r>
              <a:rPr lang="en-US" sz="3600">
                <a:solidFill>
                  <a:prstClr val="black"/>
                </a:solidFill>
              </a:rPr>
              <a:t>   (</a:t>
            </a:r>
            <a:r>
              <a:rPr lang="en-US" sz="3600">
                <a:solidFill>
                  <a:srgbClr val="008000"/>
                </a:solidFill>
              </a:rPr>
              <a:t>CM</a:t>
            </a:r>
            <a:r>
              <a:rPr lang="en-US" sz="3600">
                <a:solidFill>
                  <a:prstClr val="black"/>
                </a:solidFill>
              </a:rPr>
              <a:t>).</a:t>
            </a:r>
          </a:p>
        </p:txBody>
      </p:sp>
      <p:sp>
        <p:nvSpPr>
          <p:cNvPr id="3077" name="Text Box 5"/>
          <p:cNvSpPr txBox="1">
            <a:spLocks noChangeArrowheads="1"/>
          </p:cNvSpPr>
          <p:nvPr/>
        </p:nvSpPr>
        <p:spPr bwMode="auto">
          <a:xfrm>
            <a:off x="2667000" y="4648200"/>
            <a:ext cx="7467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20000"/>
              </a:spcBef>
              <a:buFontTx/>
              <a:buChar char="–"/>
            </a:pPr>
            <a:r>
              <a:rPr lang="en-US" sz="3600" dirty="0">
                <a:solidFill>
                  <a:srgbClr val="FF0000"/>
                </a:solidFill>
              </a:rPr>
              <a:t>RED</a:t>
            </a:r>
            <a:r>
              <a:rPr lang="en-US" sz="3600" dirty="0">
                <a:solidFill>
                  <a:prstClr val="black"/>
                </a:solidFill>
              </a:rPr>
              <a:t> is for Concrete Details (</a:t>
            </a:r>
            <a:r>
              <a:rPr lang="en-US" sz="3600" dirty="0">
                <a:solidFill>
                  <a:srgbClr val="FF0000"/>
                </a:solidFill>
              </a:rPr>
              <a:t>CD</a:t>
            </a:r>
            <a:r>
              <a:rPr lang="en-US" sz="3600" dirty="0">
                <a:solidFill>
                  <a:prstClr val="black"/>
                </a:solidFill>
              </a:rPr>
              <a:t>).</a:t>
            </a:r>
          </a:p>
        </p:txBody>
      </p:sp>
      <p:sp>
        <p:nvSpPr>
          <p:cNvPr id="3078" name="Text Box 6"/>
          <p:cNvSpPr txBox="1">
            <a:spLocks noChangeArrowheads="1"/>
          </p:cNvSpPr>
          <p:nvPr/>
        </p:nvSpPr>
        <p:spPr bwMode="auto">
          <a:xfrm>
            <a:off x="2209800" y="3429001"/>
            <a:ext cx="813556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lvl="1">
              <a:lnSpc>
                <a:spcPct val="90000"/>
              </a:lnSpc>
              <a:spcBef>
                <a:spcPct val="20000"/>
              </a:spcBef>
              <a:buFontTx/>
              <a:buChar char="–"/>
            </a:pPr>
            <a:r>
              <a:rPr lang="en-US" sz="3600" dirty="0">
                <a:solidFill>
                  <a:srgbClr val="0033CC"/>
                </a:solidFill>
              </a:rPr>
              <a:t>BLUE</a:t>
            </a:r>
            <a:r>
              <a:rPr lang="en-US" sz="3600" dirty="0">
                <a:solidFill>
                  <a:prstClr val="black"/>
                </a:solidFill>
              </a:rPr>
              <a:t> is for Topic Sentences (</a:t>
            </a:r>
            <a:r>
              <a:rPr lang="en-US" sz="3600" dirty="0">
                <a:solidFill>
                  <a:srgbClr val="0033CC"/>
                </a:solidFill>
              </a:rPr>
              <a:t>TS</a:t>
            </a:r>
            <a:r>
              <a:rPr lang="en-US" sz="3600" dirty="0">
                <a:solidFill>
                  <a:prstClr val="black"/>
                </a:solidFill>
              </a:rPr>
              <a:t>) </a:t>
            </a:r>
          </a:p>
          <a:p>
            <a:pPr lvl="1">
              <a:lnSpc>
                <a:spcPct val="90000"/>
              </a:lnSpc>
              <a:spcBef>
                <a:spcPct val="20000"/>
              </a:spcBef>
            </a:pPr>
            <a:r>
              <a:rPr lang="en-US" sz="3600" dirty="0">
                <a:solidFill>
                  <a:prstClr val="black"/>
                </a:solidFill>
              </a:rPr>
              <a:t>      and Concluding Sentences (</a:t>
            </a:r>
            <a:r>
              <a:rPr lang="en-US" sz="3600" dirty="0">
                <a:solidFill>
                  <a:srgbClr val="0033CC"/>
                </a:solidFill>
              </a:rPr>
              <a:t>CS</a:t>
            </a:r>
            <a:r>
              <a:rPr lang="en-US" sz="3600" dirty="0">
                <a:solidFill>
                  <a:prstClr val="black"/>
                </a:solidFill>
              </a:rPr>
              <a:t>).</a:t>
            </a:r>
            <a:endParaRPr lang="en-US" sz="3400" dirty="0">
              <a:solidFill>
                <a:prstClr val="black"/>
              </a:solidFill>
            </a:endParaRPr>
          </a:p>
        </p:txBody>
      </p:sp>
    </p:spTree>
    <p:extLst>
      <p:ext uri="{BB962C8B-B14F-4D97-AF65-F5344CB8AC3E}">
        <p14:creationId xmlns:p14="http://schemas.microsoft.com/office/powerpoint/2010/main" val="1308179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3074"/>
                                        </p:tgtEl>
                                        <p:attrNameLst>
                                          <p:attrName>style.visibility</p:attrName>
                                        </p:attrNameLst>
                                      </p:cBhvr>
                                      <p:to>
                                        <p:strVal val="visible"/>
                                      </p:to>
                                    </p:set>
                                    <p:anim to="" calcmode="lin" valueType="num">
                                      <p:cBhvr>
                                        <p:cTn id="7" dur="1" fill="hold"/>
                                        <p:tgtEl>
                                          <p:spTgt spid="3074"/>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528" fill="hold" grpId="0"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 calcmode="lin" valueType="num">
                                      <p:cBhvr>
                                        <p:cTn id="12" dur="500" fill="hold"/>
                                        <p:tgtEl>
                                          <p:spTgt spid="3075">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075">
                                            <p:txEl>
                                              <p:pRg st="0" end="0"/>
                                            </p:txEl>
                                          </p:spTgt>
                                        </p:tgtEl>
                                        <p:attrNameLst>
                                          <p:attrName>ppt_h</p:attrName>
                                        </p:attrNameLst>
                                      </p:cBhvr>
                                      <p:tavLst>
                                        <p:tav tm="0">
                                          <p:val>
                                            <p:fltVal val="0"/>
                                          </p:val>
                                        </p:tav>
                                        <p:tav tm="100000">
                                          <p:val>
                                            <p:strVal val="#ppt_h"/>
                                          </p:val>
                                        </p:tav>
                                      </p:tavLst>
                                    </p:anim>
                                    <p:anim calcmode="lin" valueType="num">
                                      <p:cBhvr>
                                        <p:cTn id="14" dur="500" fill="hold"/>
                                        <p:tgtEl>
                                          <p:spTgt spid="3075">
                                            <p:txEl>
                                              <p:pRg st="0" end="0"/>
                                            </p:txEl>
                                          </p:spTgt>
                                        </p:tgtEl>
                                        <p:attrNameLst>
                                          <p:attrName>ppt_x</p:attrName>
                                        </p:attrNameLst>
                                      </p:cBhvr>
                                      <p:tavLst>
                                        <p:tav tm="0">
                                          <p:val>
                                            <p:fltVal val="0.5"/>
                                          </p:val>
                                        </p:tav>
                                        <p:tav tm="100000">
                                          <p:val>
                                            <p:strVal val="#ppt_x"/>
                                          </p:val>
                                        </p:tav>
                                      </p:tavLst>
                                    </p:anim>
                                    <p:anim calcmode="lin" valueType="num">
                                      <p:cBhvr>
                                        <p:cTn id="15" dur="500" fill="hold"/>
                                        <p:tgtEl>
                                          <p:spTgt spid="3075">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3" presetClass="entr" presetSubtype="528" fill="hold" grpId="0" nodeType="clickEffect">
                                  <p:stCondLst>
                                    <p:cond delay="0"/>
                                  </p:stCondLst>
                                  <p:childTnLst>
                                    <p:set>
                                      <p:cBhvr>
                                        <p:cTn id="19" dur="1" fill="hold">
                                          <p:stCondLst>
                                            <p:cond delay="0"/>
                                          </p:stCondLst>
                                        </p:cTn>
                                        <p:tgtEl>
                                          <p:spTgt spid="3075">
                                            <p:txEl>
                                              <p:pRg st="1" end="1"/>
                                            </p:txEl>
                                          </p:spTgt>
                                        </p:tgtEl>
                                        <p:attrNameLst>
                                          <p:attrName>style.visibility</p:attrName>
                                        </p:attrNameLst>
                                      </p:cBhvr>
                                      <p:to>
                                        <p:strVal val="visible"/>
                                      </p:to>
                                    </p:set>
                                    <p:anim calcmode="lin" valueType="num">
                                      <p:cBhvr>
                                        <p:cTn id="20" dur="500" fill="hold"/>
                                        <p:tgtEl>
                                          <p:spTgt spid="3075">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075">
                                            <p:txEl>
                                              <p:pRg st="1" end="1"/>
                                            </p:txEl>
                                          </p:spTgt>
                                        </p:tgtEl>
                                        <p:attrNameLst>
                                          <p:attrName>ppt_h</p:attrName>
                                        </p:attrNameLst>
                                      </p:cBhvr>
                                      <p:tavLst>
                                        <p:tav tm="0">
                                          <p:val>
                                            <p:fltVal val="0"/>
                                          </p:val>
                                        </p:tav>
                                        <p:tav tm="100000">
                                          <p:val>
                                            <p:strVal val="#ppt_h"/>
                                          </p:val>
                                        </p:tav>
                                      </p:tavLst>
                                    </p:anim>
                                    <p:anim calcmode="lin" valueType="num">
                                      <p:cBhvr>
                                        <p:cTn id="22" dur="500" fill="hold"/>
                                        <p:tgtEl>
                                          <p:spTgt spid="3075">
                                            <p:txEl>
                                              <p:pRg st="1" end="1"/>
                                            </p:txEl>
                                          </p:spTgt>
                                        </p:tgtEl>
                                        <p:attrNameLst>
                                          <p:attrName>ppt_x</p:attrName>
                                        </p:attrNameLst>
                                      </p:cBhvr>
                                      <p:tavLst>
                                        <p:tav tm="0">
                                          <p:val>
                                            <p:fltVal val="0.5"/>
                                          </p:val>
                                        </p:tav>
                                        <p:tav tm="100000">
                                          <p:val>
                                            <p:strVal val="#ppt_x"/>
                                          </p:val>
                                        </p:tav>
                                      </p:tavLst>
                                    </p:anim>
                                    <p:anim calcmode="lin" valueType="num">
                                      <p:cBhvr>
                                        <p:cTn id="23" dur="500" fill="hold"/>
                                        <p:tgtEl>
                                          <p:spTgt spid="3075">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3" presetClass="entr" presetSubtype="528" fill="hold" grpId="0" nodeType="clickEffect">
                                  <p:stCondLst>
                                    <p:cond delay="0"/>
                                  </p:stCondLst>
                                  <p:childTnLst>
                                    <p:set>
                                      <p:cBhvr>
                                        <p:cTn id="27" dur="1" fill="hold">
                                          <p:stCondLst>
                                            <p:cond delay="0"/>
                                          </p:stCondLst>
                                        </p:cTn>
                                        <p:tgtEl>
                                          <p:spTgt spid="3078"/>
                                        </p:tgtEl>
                                        <p:attrNameLst>
                                          <p:attrName>style.visibility</p:attrName>
                                        </p:attrNameLst>
                                      </p:cBhvr>
                                      <p:to>
                                        <p:strVal val="visible"/>
                                      </p:to>
                                    </p:set>
                                    <p:anim calcmode="lin" valueType="num">
                                      <p:cBhvr>
                                        <p:cTn id="28" dur="500" fill="hold"/>
                                        <p:tgtEl>
                                          <p:spTgt spid="3078"/>
                                        </p:tgtEl>
                                        <p:attrNameLst>
                                          <p:attrName>ppt_w</p:attrName>
                                        </p:attrNameLst>
                                      </p:cBhvr>
                                      <p:tavLst>
                                        <p:tav tm="0">
                                          <p:val>
                                            <p:fltVal val="0"/>
                                          </p:val>
                                        </p:tav>
                                        <p:tav tm="100000">
                                          <p:val>
                                            <p:strVal val="#ppt_w"/>
                                          </p:val>
                                        </p:tav>
                                      </p:tavLst>
                                    </p:anim>
                                    <p:anim calcmode="lin" valueType="num">
                                      <p:cBhvr>
                                        <p:cTn id="29" dur="500" fill="hold"/>
                                        <p:tgtEl>
                                          <p:spTgt spid="3078"/>
                                        </p:tgtEl>
                                        <p:attrNameLst>
                                          <p:attrName>ppt_h</p:attrName>
                                        </p:attrNameLst>
                                      </p:cBhvr>
                                      <p:tavLst>
                                        <p:tav tm="0">
                                          <p:val>
                                            <p:fltVal val="0"/>
                                          </p:val>
                                        </p:tav>
                                        <p:tav tm="100000">
                                          <p:val>
                                            <p:strVal val="#ppt_h"/>
                                          </p:val>
                                        </p:tav>
                                      </p:tavLst>
                                    </p:anim>
                                    <p:anim calcmode="lin" valueType="num">
                                      <p:cBhvr>
                                        <p:cTn id="30" dur="500" fill="hold"/>
                                        <p:tgtEl>
                                          <p:spTgt spid="3078"/>
                                        </p:tgtEl>
                                        <p:attrNameLst>
                                          <p:attrName>ppt_x</p:attrName>
                                        </p:attrNameLst>
                                      </p:cBhvr>
                                      <p:tavLst>
                                        <p:tav tm="0">
                                          <p:val>
                                            <p:fltVal val="0.5"/>
                                          </p:val>
                                        </p:tav>
                                        <p:tav tm="100000">
                                          <p:val>
                                            <p:strVal val="#ppt_x"/>
                                          </p:val>
                                        </p:tav>
                                      </p:tavLst>
                                    </p:anim>
                                    <p:anim calcmode="lin" valueType="num">
                                      <p:cBhvr>
                                        <p:cTn id="31" dur="500" fill="hold"/>
                                        <p:tgtEl>
                                          <p:spTgt spid="3078"/>
                                        </p:tgtEl>
                                        <p:attrNameLst>
                                          <p:attrName>ppt_y</p:attrName>
                                        </p:attrNameLst>
                                      </p:cBhvr>
                                      <p:tavLst>
                                        <p:tav tm="0">
                                          <p:val>
                                            <p:fltVal val="0.5"/>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3" presetClass="entr" presetSubtype="528" fill="hold" grpId="0" nodeType="clickEffect">
                                  <p:stCondLst>
                                    <p:cond delay="0"/>
                                  </p:stCondLst>
                                  <p:childTnLst>
                                    <p:set>
                                      <p:cBhvr>
                                        <p:cTn id="35" dur="1" fill="hold">
                                          <p:stCondLst>
                                            <p:cond delay="0"/>
                                          </p:stCondLst>
                                        </p:cTn>
                                        <p:tgtEl>
                                          <p:spTgt spid="3077"/>
                                        </p:tgtEl>
                                        <p:attrNameLst>
                                          <p:attrName>style.visibility</p:attrName>
                                        </p:attrNameLst>
                                      </p:cBhvr>
                                      <p:to>
                                        <p:strVal val="visible"/>
                                      </p:to>
                                    </p:set>
                                    <p:anim calcmode="lin" valueType="num">
                                      <p:cBhvr>
                                        <p:cTn id="36" dur="500" fill="hold"/>
                                        <p:tgtEl>
                                          <p:spTgt spid="3077"/>
                                        </p:tgtEl>
                                        <p:attrNameLst>
                                          <p:attrName>ppt_w</p:attrName>
                                        </p:attrNameLst>
                                      </p:cBhvr>
                                      <p:tavLst>
                                        <p:tav tm="0">
                                          <p:val>
                                            <p:fltVal val="0"/>
                                          </p:val>
                                        </p:tav>
                                        <p:tav tm="100000">
                                          <p:val>
                                            <p:strVal val="#ppt_w"/>
                                          </p:val>
                                        </p:tav>
                                      </p:tavLst>
                                    </p:anim>
                                    <p:anim calcmode="lin" valueType="num">
                                      <p:cBhvr>
                                        <p:cTn id="37" dur="500" fill="hold"/>
                                        <p:tgtEl>
                                          <p:spTgt spid="3077"/>
                                        </p:tgtEl>
                                        <p:attrNameLst>
                                          <p:attrName>ppt_h</p:attrName>
                                        </p:attrNameLst>
                                      </p:cBhvr>
                                      <p:tavLst>
                                        <p:tav tm="0">
                                          <p:val>
                                            <p:fltVal val="0"/>
                                          </p:val>
                                        </p:tav>
                                        <p:tav tm="100000">
                                          <p:val>
                                            <p:strVal val="#ppt_h"/>
                                          </p:val>
                                        </p:tav>
                                      </p:tavLst>
                                    </p:anim>
                                    <p:anim calcmode="lin" valueType="num">
                                      <p:cBhvr>
                                        <p:cTn id="38" dur="500" fill="hold"/>
                                        <p:tgtEl>
                                          <p:spTgt spid="3077"/>
                                        </p:tgtEl>
                                        <p:attrNameLst>
                                          <p:attrName>ppt_x</p:attrName>
                                        </p:attrNameLst>
                                      </p:cBhvr>
                                      <p:tavLst>
                                        <p:tav tm="0">
                                          <p:val>
                                            <p:fltVal val="0.5"/>
                                          </p:val>
                                        </p:tav>
                                        <p:tav tm="100000">
                                          <p:val>
                                            <p:strVal val="#ppt_x"/>
                                          </p:val>
                                        </p:tav>
                                      </p:tavLst>
                                    </p:anim>
                                    <p:anim calcmode="lin" valueType="num">
                                      <p:cBhvr>
                                        <p:cTn id="39" dur="500" fill="hold"/>
                                        <p:tgtEl>
                                          <p:spTgt spid="3077"/>
                                        </p:tgtEl>
                                        <p:attrNameLst>
                                          <p:attrName>ppt_y</p:attrName>
                                        </p:attrNameLst>
                                      </p:cBhvr>
                                      <p:tavLst>
                                        <p:tav tm="0">
                                          <p:val>
                                            <p:fltVal val="0.5"/>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3" presetClass="entr" presetSubtype="528" fill="hold" grpId="0" nodeType="clickEffect">
                                  <p:stCondLst>
                                    <p:cond delay="0"/>
                                  </p:stCondLst>
                                  <p:childTnLst>
                                    <p:set>
                                      <p:cBhvr>
                                        <p:cTn id="43" dur="1" fill="hold">
                                          <p:stCondLst>
                                            <p:cond delay="0"/>
                                          </p:stCondLst>
                                        </p:cTn>
                                        <p:tgtEl>
                                          <p:spTgt spid="3076"/>
                                        </p:tgtEl>
                                        <p:attrNameLst>
                                          <p:attrName>style.visibility</p:attrName>
                                        </p:attrNameLst>
                                      </p:cBhvr>
                                      <p:to>
                                        <p:strVal val="visible"/>
                                      </p:to>
                                    </p:set>
                                    <p:anim calcmode="lin" valueType="num">
                                      <p:cBhvr>
                                        <p:cTn id="44" dur="500" fill="hold"/>
                                        <p:tgtEl>
                                          <p:spTgt spid="3076"/>
                                        </p:tgtEl>
                                        <p:attrNameLst>
                                          <p:attrName>ppt_w</p:attrName>
                                        </p:attrNameLst>
                                      </p:cBhvr>
                                      <p:tavLst>
                                        <p:tav tm="0">
                                          <p:val>
                                            <p:fltVal val="0"/>
                                          </p:val>
                                        </p:tav>
                                        <p:tav tm="100000">
                                          <p:val>
                                            <p:strVal val="#ppt_w"/>
                                          </p:val>
                                        </p:tav>
                                      </p:tavLst>
                                    </p:anim>
                                    <p:anim calcmode="lin" valueType="num">
                                      <p:cBhvr>
                                        <p:cTn id="45" dur="500" fill="hold"/>
                                        <p:tgtEl>
                                          <p:spTgt spid="3076"/>
                                        </p:tgtEl>
                                        <p:attrNameLst>
                                          <p:attrName>ppt_h</p:attrName>
                                        </p:attrNameLst>
                                      </p:cBhvr>
                                      <p:tavLst>
                                        <p:tav tm="0">
                                          <p:val>
                                            <p:fltVal val="0"/>
                                          </p:val>
                                        </p:tav>
                                        <p:tav tm="100000">
                                          <p:val>
                                            <p:strVal val="#ppt_h"/>
                                          </p:val>
                                        </p:tav>
                                      </p:tavLst>
                                    </p:anim>
                                    <p:anim calcmode="lin" valueType="num">
                                      <p:cBhvr>
                                        <p:cTn id="46" dur="500" fill="hold"/>
                                        <p:tgtEl>
                                          <p:spTgt spid="3076"/>
                                        </p:tgtEl>
                                        <p:attrNameLst>
                                          <p:attrName>ppt_x</p:attrName>
                                        </p:attrNameLst>
                                      </p:cBhvr>
                                      <p:tavLst>
                                        <p:tav tm="0">
                                          <p:val>
                                            <p:fltVal val="0.5"/>
                                          </p:val>
                                        </p:tav>
                                        <p:tav tm="100000">
                                          <p:val>
                                            <p:strVal val="#ppt_x"/>
                                          </p:val>
                                        </p:tav>
                                      </p:tavLst>
                                    </p:anim>
                                    <p:anim calcmode="lin" valueType="num">
                                      <p:cBhvr>
                                        <p:cTn id="47" dur="500" fill="hold"/>
                                        <p:tgtEl>
                                          <p:spTgt spid="307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P spid="3075" grpId="0" build="p" autoUpdateAnimBg="0"/>
      <p:bldP spid="3076" grpId="0" autoUpdateAnimBg="0"/>
      <p:bldP spid="3077" grpId="0" autoUpdateAnimBg="0"/>
      <p:bldP spid="3078"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Restate Thesis</a:t>
            </a:r>
            <a:endParaRPr lang="en-US" dirty="0"/>
          </a:p>
        </p:txBody>
      </p:sp>
      <p:sp>
        <p:nvSpPr>
          <p:cNvPr id="3" name="Content Placeholder 2"/>
          <p:cNvSpPr>
            <a:spLocks noGrp="1"/>
          </p:cNvSpPr>
          <p:nvPr>
            <p:ph idx="1"/>
          </p:nvPr>
        </p:nvSpPr>
        <p:spPr/>
        <p:txBody>
          <a:bodyPr/>
          <a:lstStyle/>
          <a:p>
            <a:r>
              <a:rPr lang="en-US" dirty="0" smtClean="0"/>
              <a:t>When you restate something you are not just saying the exact same thing. </a:t>
            </a:r>
            <a:endParaRPr lang="en-US" dirty="0"/>
          </a:p>
          <a:p>
            <a:pPr lvl="1"/>
            <a:r>
              <a:rPr lang="en-US" b="1" dirty="0" smtClean="0">
                <a:solidFill>
                  <a:schemeClr val="accent5"/>
                </a:solidFill>
              </a:rPr>
              <a:t>It’s similar to paraphrasing yourself. </a:t>
            </a:r>
          </a:p>
          <a:p>
            <a:pPr lvl="1"/>
            <a:endParaRPr lang="en-US" b="1" dirty="0" smtClean="0">
              <a:solidFill>
                <a:schemeClr val="accent5"/>
              </a:solidFill>
            </a:endParaRPr>
          </a:p>
          <a:p>
            <a:r>
              <a:rPr lang="en-US" b="1" dirty="0" smtClean="0"/>
              <a:t>Make sure it sounds different than the thesis statement in your introduction. </a:t>
            </a:r>
          </a:p>
          <a:p>
            <a:endParaRPr lang="en-US" b="1" dirty="0" smtClean="0"/>
          </a:p>
          <a:p>
            <a:endParaRPr lang="en-US" dirty="0" smtClean="0"/>
          </a:p>
        </p:txBody>
      </p:sp>
      <p:pic>
        <p:nvPicPr>
          <p:cNvPr id="4" name="Picture 3" descr="Screen shot 2014-08-13 at 12.01.5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53207" y="77043"/>
            <a:ext cx="1041400" cy="952500"/>
          </a:xfrm>
          <a:prstGeom prst="rect">
            <a:avLst/>
          </a:prstGeom>
        </p:spPr>
      </p:pic>
      <p:pic>
        <p:nvPicPr>
          <p:cNvPr id="5" name="Picture 4" descr="Screen shot 2014-08-13 at 12.01.5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05607" y="229443"/>
            <a:ext cx="1041400" cy="952500"/>
          </a:xfrm>
          <a:prstGeom prst="rect">
            <a:avLst/>
          </a:prstGeom>
        </p:spPr>
      </p:pic>
      <p:pic>
        <p:nvPicPr>
          <p:cNvPr id="7" name="Picture 6" descr="imgr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03357" y="4465259"/>
            <a:ext cx="3142118" cy="2390742"/>
          </a:xfrm>
          <a:prstGeom prst="rect">
            <a:avLst/>
          </a:prstGeom>
        </p:spPr>
      </p:pic>
    </p:spTree>
    <p:extLst>
      <p:ext uri="{BB962C8B-B14F-4D97-AF65-F5344CB8AC3E}">
        <p14:creationId xmlns:p14="http://schemas.microsoft.com/office/powerpoint/2010/main" val="804497602"/>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Summarize Key Points</a:t>
            </a:r>
            <a:endParaRPr lang="en-US" dirty="0"/>
          </a:p>
        </p:txBody>
      </p:sp>
      <p:sp>
        <p:nvSpPr>
          <p:cNvPr id="3" name="Content Placeholder 2"/>
          <p:cNvSpPr>
            <a:spLocks noGrp="1"/>
          </p:cNvSpPr>
          <p:nvPr>
            <p:ph idx="1"/>
          </p:nvPr>
        </p:nvSpPr>
        <p:spPr>
          <a:xfrm>
            <a:off x="609600" y="1775192"/>
            <a:ext cx="8143411" cy="4625609"/>
          </a:xfrm>
        </p:spPr>
        <p:txBody>
          <a:bodyPr/>
          <a:lstStyle/>
          <a:p>
            <a:r>
              <a:rPr lang="en-US" b="1" u="sng" dirty="0" smtClean="0">
                <a:solidFill>
                  <a:schemeClr val="accent6"/>
                </a:solidFill>
              </a:rPr>
              <a:t>This is where you restate the topic sentences or main points from each of your paragraphs. </a:t>
            </a:r>
          </a:p>
          <a:p>
            <a:endParaRPr lang="en-US" b="1" u="sng" dirty="0" smtClean="0"/>
          </a:p>
          <a:p>
            <a:r>
              <a:rPr lang="en-US" dirty="0" smtClean="0"/>
              <a:t>You need to include the main points from all three of your body paragraphs. </a:t>
            </a:r>
          </a:p>
          <a:p>
            <a:r>
              <a:rPr lang="en-US" dirty="0" smtClean="0"/>
              <a:t>If you are not sure you can start by paraphrasing your topic sentences from each of your body paragraphs. </a:t>
            </a:r>
          </a:p>
          <a:p>
            <a:endParaRPr lang="en-US" dirty="0"/>
          </a:p>
        </p:txBody>
      </p:sp>
      <p:pic>
        <p:nvPicPr>
          <p:cNvPr id="4" name="Picture 3" descr="Screen shot 2014-08-13 at 12.01.5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53207" y="77043"/>
            <a:ext cx="1041400" cy="952500"/>
          </a:xfrm>
          <a:prstGeom prst="rect">
            <a:avLst/>
          </a:prstGeom>
        </p:spPr>
      </p:pic>
      <p:pic>
        <p:nvPicPr>
          <p:cNvPr id="5" name="Picture 4" descr="imag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06211" y="2415334"/>
            <a:ext cx="2857500" cy="2857500"/>
          </a:xfrm>
          <a:prstGeom prst="rect">
            <a:avLst/>
          </a:prstGeom>
        </p:spPr>
      </p:pic>
    </p:spTree>
    <p:extLst>
      <p:ext uri="{BB962C8B-B14F-4D97-AF65-F5344CB8AC3E}">
        <p14:creationId xmlns:p14="http://schemas.microsoft.com/office/powerpoint/2010/main" val="244779737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with Significance</a:t>
            </a:r>
            <a:endParaRPr lang="en-US" dirty="0"/>
          </a:p>
        </p:txBody>
      </p:sp>
      <p:sp>
        <p:nvSpPr>
          <p:cNvPr id="3" name="Content Placeholder 2"/>
          <p:cNvSpPr>
            <a:spLocks noGrp="1"/>
          </p:cNvSpPr>
          <p:nvPr>
            <p:ph idx="1"/>
          </p:nvPr>
        </p:nvSpPr>
        <p:spPr/>
        <p:txBody>
          <a:bodyPr/>
          <a:lstStyle/>
          <a:p>
            <a:r>
              <a:rPr lang="en-US" dirty="0" smtClean="0"/>
              <a:t>This is where you get to </a:t>
            </a:r>
            <a:r>
              <a:rPr lang="en-US" b="1" u="sng" dirty="0" smtClean="0"/>
              <a:t>make your final point.</a:t>
            </a:r>
          </a:p>
          <a:p>
            <a:endParaRPr lang="en-US" b="1" dirty="0" smtClean="0">
              <a:solidFill>
                <a:srgbClr val="E88651"/>
              </a:solidFill>
            </a:endParaRPr>
          </a:p>
          <a:p>
            <a:endParaRPr lang="en-US" b="1" dirty="0">
              <a:solidFill>
                <a:srgbClr val="E88651"/>
              </a:solidFill>
            </a:endParaRPr>
          </a:p>
          <a:p>
            <a:r>
              <a:rPr lang="en-US" b="1" dirty="0" smtClean="0">
                <a:solidFill>
                  <a:srgbClr val="E88651"/>
                </a:solidFill>
              </a:rPr>
              <a:t>Because this is an argumentative essay you should end with </a:t>
            </a:r>
            <a:r>
              <a:rPr lang="en-US" u="sng" dirty="0" smtClean="0">
                <a:solidFill>
                  <a:srgbClr val="E88651"/>
                </a:solidFill>
              </a:rPr>
              <a:t>a call to action. </a:t>
            </a:r>
          </a:p>
          <a:p>
            <a:pPr lvl="1"/>
            <a:r>
              <a:rPr lang="en-US" dirty="0" smtClean="0"/>
              <a:t>A call to action is where your </a:t>
            </a:r>
            <a:r>
              <a:rPr lang="en-US" b="1" u="sng" dirty="0" smtClean="0"/>
              <a:t>encourage your reader to do something </a:t>
            </a:r>
            <a:r>
              <a:rPr lang="en-US" dirty="0" smtClean="0"/>
              <a:t>based on what they just read. </a:t>
            </a:r>
          </a:p>
          <a:p>
            <a:pPr lvl="1"/>
            <a:r>
              <a:rPr lang="en-US" dirty="0" smtClean="0"/>
              <a:t>In this case you can encourage to work on either not lying or only lying in specific situations in your essay. </a:t>
            </a:r>
            <a:endParaRPr lang="en-US" dirty="0"/>
          </a:p>
        </p:txBody>
      </p:sp>
      <p:pic>
        <p:nvPicPr>
          <p:cNvPr id="4" name="Picture 3" descr="Screen shot 2014-08-13 at 12.01.5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53207" y="77043"/>
            <a:ext cx="1041400" cy="952500"/>
          </a:xfrm>
          <a:prstGeom prst="rect">
            <a:avLst/>
          </a:prstGeom>
        </p:spPr>
      </p:pic>
      <p:pic>
        <p:nvPicPr>
          <p:cNvPr id="5" name="Picture 4" descr="imgr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98385" y="1613142"/>
            <a:ext cx="2258180" cy="1808343"/>
          </a:xfrm>
          <a:prstGeom prst="rect">
            <a:avLst/>
          </a:prstGeom>
        </p:spPr>
      </p:pic>
    </p:spTree>
    <p:extLst>
      <p:ext uri="{BB962C8B-B14F-4D97-AF65-F5344CB8AC3E}">
        <p14:creationId xmlns:p14="http://schemas.microsoft.com/office/powerpoint/2010/main" val="2974378506"/>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a:t>
            </a:r>
            <a:endParaRPr lang="en-US" dirty="0"/>
          </a:p>
        </p:txBody>
      </p:sp>
      <p:sp>
        <p:nvSpPr>
          <p:cNvPr id="3" name="Content Placeholder 2"/>
          <p:cNvSpPr>
            <a:spLocks noGrp="1"/>
          </p:cNvSpPr>
          <p:nvPr>
            <p:ph idx="1"/>
          </p:nvPr>
        </p:nvSpPr>
        <p:spPr/>
        <p:txBody>
          <a:bodyPr/>
          <a:lstStyle/>
          <a:p>
            <a:r>
              <a:rPr lang="en-US" b="1" u="sng" dirty="0" smtClean="0">
                <a:solidFill>
                  <a:srgbClr val="C64847"/>
                </a:solidFill>
              </a:rPr>
              <a:t>Introduction</a:t>
            </a:r>
          </a:p>
          <a:p>
            <a:pPr lvl="1"/>
            <a:r>
              <a:rPr lang="en-US" b="1" dirty="0" smtClean="0"/>
              <a:t>Hook</a:t>
            </a:r>
            <a:r>
              <a:rPr lang="en-US" dirty="0" smtClean="0"/>
              <a:t> your audience</a:t>
            </a:r>
          </a:p>
          <a:p>
            <a:pPr lvl="1"/>
            <a:r>
              <a:rPr lang="en-US" dirty="0" smtClean="0"/>
              <a:t>Give </a:t>
            </a:r>
            <a:r>
              <a:rPr lang="en-US" b="1" dirty="0" smtClean="0"/>
              <a:t>background information </a:t>
            </a:r>
            <a:r>
              <a:rPr lang="en-US" dirty="0" smtClean="0"/>
              <a:t>on the topic</a:t>
            </a:r>
          </a:p>
          <a:p>
            <a:pPr lvl="1"/>
            <a:r>
              <a:rPr lang="en-US" dirty="0" smtClean="0"/>
              <a:t>State your </a:t>
            </a:r>
            <a:r>
              <a:rPr lang="en-US" b="1" dirty="0" smtClean="0"/>
              <a:t>thesis</a:t>
            </a:r>
          </a:p>
          <a:p>
            <a:r>
              <a:rPr lang="en-US" b="1" u="sng" dirty="0" smtClean="0">
                <a:solidFill>
                  <a:schemeClr val="accent4"/>
                </a:solidFill>
              </a:rPr>
              <a:t>Conclusion</a:t>
            </a:r>
          </a:p>
          <a:p>
            <a:pPr lvl="1"/>
            <a:r>
              <a:rPr lang="en-US" dirty="0"/>
              <a:t>Restates your </a:t>
            </a:r>
            <a:r>
              <a:rPr lang="en-US" b="1" dirty="0"/>
              <a:t>thesis</a:t>
            </a:r>
          </a:p>
          <a:p>
            <a:pPr lvl="1"/>
            <a:r>
              <a:rPr lang="en-US" dirty="0"/>
              <a:t>Summarizes your </a:t>
            </a:r>
            <a:r>
              <a:rPr lang="en-US" b="1" dirty="0"/>
              <a:t>key points</a:t>
            </a:r>
          </a:p>
          <a:p>
            <a:pPr lvl="1"/>
            <a:r>
              <a:rPr lang="en-US" dirty="0"/>
              <a:t>Ends with a </a:t>
            </a:r>
            <a:r>
              <a:rPr lang="en-US" b="1" dirty="0"/>
              <a:t>call to </a:t>
            </a:r>
            <a:r>
              <a:rPr lang="en-US" b="1" dirty="0" smtClean="0"/>
              <a:t>action</a:t>
            </a:r>
            <a:endParaRPr lang="en-US" b="1" dirty="0"/>
          </a:p>
        </p:txBody>
      </p:sp>
      <p:pic>
        <p:nvPicPr>
          <p:cNvPr id="4" name="Picture 3" descr="Screen shot 2014-08-13 at 12.01.5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53207" y="77043"/>
            <a:ext cx="1041400" cy="952500"/>
          </a:xfrm>
          <a:prstGeom prst="rect">
            <a:avLst/>
          </a:prstGeom>
        </p:spPr>
      </p:pic>
      <p:pic>
        <p:nvPicPr>
          <p:cNvPr id="5" name="Picture 4" descr="imgr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10700" y="1456884"/>
            <a:ext cx="2781300" cy="2921000"/>
          </a:xfrm>
          <a:prstGeom prst="rect">
            <a:avLst/>
          </a:prstGeom>
        </p:spPr>
      </p:pic>
      <p:pic>
        <p:nvPicPr>
          <p:cNvPr id="6" name="Picture 5" descr="imgre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47247" y="4305300"/>
            <a:ext cx="3187700" cy="2552700"/>
          </a:xfrm>
          <a:prstGeom prst="rect">
            <a:avLst/>
          </a:prstGeom>
        </p:spPr>
      </p:pic>
    </p:spTree>
    <p:extLst>
      <p:ext uri="{BB962C8B-B14F-4D97-AF65-F5344CB8AC3E}">
        <p14:creationId xmlns:p14="http://schemas.microsoft.com/office/powerpoint/2010/main" val="256800195"/>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Conclusion</a:t>
            </a:r>
            <a:endParaRPr lang="en-US" dirty="0"/>
          </a:p>
        </p:txBody>
      </p:sp>
      <p:sp>
        <p:nvSpPr>
          <p:cNvPr id="3" name="Content Placeholder 2"/>
          <p:cNvSpPr>
            <a:spLocks noGrp="1"/>
          </p:cNvSpPr>
          <p:nvPr>
            <p:ph idx="1"/>
          </p:nvPr>
        </p:nvSpPr>
        <p:spPr/>
        <p:txBody>
          <a:bodyPr>
            <a:normAutofit lnSpcReduction="10000"/>
          </a:bodyPr>
          <a:lstStyle/>
          <a:p>
            <a:pPr marL="118872" indent="0">
              <a:buNone/>
            </a:pPr>
            <a:r>
              <a:rPr lang="en-US" dirty="0" smtClean="0">
                <a:solidFill>
                  <a:schemeClr val="accent1"/>
                </a:solidFill>
              </a:rPr>
              <a:t>In conclusion, Lying </a:t>
            </a:r>
            <a:r>
              <a:rPr lang="en-US" dirty="0">
                <a:solidFill>
                  <a:schemeClr val="accent1"/>
                </a:solidFill>
              </a:rPr>
              <a:t>is </a:t>
            </a:r>
            <a:r>
              <a:rPr lang="en-US" b="1" dirty="0">
                <a:solidFill>
                  <a:schemeClr val="accent1"/>
                </a:solidFill>
              </a:rPr>
              <a:t>never</a:t>
            </a:r>
            <a:r>
              <a:rPr lang="en-US" dirty="0">
                <a:solidFill>
                  <a:schemeClr val="accent1"/>
                </a:solidFill>
              </a:rPr>
              <a:t> </a:t>
            </a:r>
            <a:r>
              <a:rPr lang="en-US" b="1" dirty="0">
                <a:solidFill>
                  <a:schemeClr val="accent1"/>
                </a:solidFill>
              </a:rPr>
              <a:t>acceptable</a:t>
            </a:r>
            <a:r>
              <a:rPr lang="en-US" dirty="0">
                <a:solidFill>
                  <a:schemeClr val="accent1"/>
                </a:solidFill>
              </a:rPr>
              <a:t> because  </a:t>
            </a:r>
            <a:r>
              <a:rPr lang="en-US" b="1" dirty="0" smtClean="0">
                <a:solidFill>
                  <a:schemeClr val="accent1"/>
                </a:solidFill>
              </a:rPr>
              <a:t>it harms everyone involved in the lie, including mankind. </a:t>
            </a:r>
            <a:r>
              <a:rPr lang="en-US" b="1" dirty="0" smtClean="0">
                <a:solidFill>
                  <a:schemeClr val="accent6"/>
                </a:solidFill>
              </a:rPr>
              <a:t>Lying can hurt the person telling the lie because it causes them to lose credibility and causes them to have less dignity. Lying also harms mankind by making our human race less trustworthy altogether. </a:t>
            </a:r>
            <a:r>
              <a:rPr lang="en-US" b="1" dirty="0" smtClean="0">
                <a:solidFill>
                  <a:srgbClr val="0000FF"/>
                </a:solidFill>
              </a:rPr>
              <a:t>Now, people must truly think about what kind of person they are next time they are given the opportunity to lie. If they are truly good people, they will tell the truth. I challenge you to become the best person you can be by being courageous and telling the truth, even when it is hard. </a:t>
            </a:r>
            <a:endParaRPr lang="en-US" b="1" dirty="0">
              <a:solidFill>
                <a:srgbClr val="0000FF"/>
              </a:solidFill>
            </a:endParaRPr>
          </a:p>
        </p:txBody>
      </p:sp>
      <p:pic>
        <p:nvPicPr>
          <p:cNvPr id="4" name="Picture 3" descr="Screen shot 2014-08-13 at 12.01.5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53207" y="77043"/>
            <a:ext cx="1041400" cy="952500"/>
          </a:xfrm>
          <a:prstGeom prst="rect">
            <a:avLst/>
          </a:prstGeom>
        </p:spPr>
      </p:pic>
    </p:spTree>
    <p:extLst>
      <p:ext uri="{BB962C8B-B14F-4D97-AF65-F5344CB8AC3E}">
        <p14:creationId xmlns:p14="http://schemas.microsoft.com/office/powerpoint/2010/main" val="34509951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start working!</a:t>
            </a:r>
            <a:endParaRPr lang="en-US" dirty="0"/>
          </a:p>
        </p:txBody>
      </p:sp>
      <p:sp>
        <p:nvSpPr>
          <p:cNvPr id="3" name="Content Placeholder 2"/>
          <p:cNvSpPr>
            <a:spLocks noGrp="1"/>
          </p:cNvSpPr>
          <p:nvPr>
            <p:ph idx="1"/>
          </p:nvPr>
        </p:nvSpPr>
        <p:spPr/>
        <p:txBody>
          <a:bodyPr/>
          <a:lstStyle/>
          <a:p>
            <a:r>
              <a:rPr lang="en-US" b="1" u="sng" dirty="0" smtClean="0">
                <a:solidFill>
                  <a:srgbClr val="C64847"/>
                </a:solidFill>
              </a:rPr>
              <a:t>Introduction</a:t>
            </a:r>
          </a:p>
          <a:p>
            <a:pPr lvl="1"/>
            <a:r>
              <a:rPr lang="en-US" b="1" dirty="0" smtClean="0"/>
              <a:t>Hook</a:t>
            </a:r>
            <a:r>
              <a:rPr lang="en-US" dirty="0" smtClean="0"/>
              <a:t> your audience</a:t>
            </a:r>
          </a:p>
          <a:p>
            <a:pPr lvl="1"/>
            <a:r>
              <a:rPr lang="en-US" dirty="0" smtClean="0"/>
              <a:t>Give </a:t>
            </a:r>
            <a:r>
              <a:rPr lang="en-US" b="1" dirty="0" smtClean="0"/>
              <a:t>background information </a:t>
            </a:r>
            <a:r>
              <a:rPr lang="en-US" dirty="0" smtClean="0"/>
              <a:t>on the topic</a:t>
            </a:r>
          </a:p>
          <a:p>
            <a:pPr lvl="1"/>
            <a:r>
              <a:rPr lang="en-US" dirty="0" smtClean="0"/>
              <a:t>State your </a:t>
            </a:r>
            <a:r>
              <a:rPr lang="en-US" b="1" dirty="0" smtClean="0"/>
              <a:t>thesis</a:t>
            </a:r>
          </a:p>
          <a:p>
            <a:r>
              <a:rPr lang="en-US" b="1" u="sng" dirty="0" smtClean="0">
                <a:solidFill>
                  <a:schemeClr val="accent4"/>
                </a:solidFill>
              </a:rPr>
              <a:t>Conclusion</a:t>
            </a:r>
          </a:p>
          <a:p>
            <a:pPr lvl="1"/>
            <a:r>
              <a:rPr lang="en-US" dirty="0"/>
              <a:t>Restates your </a:t>
            </a:r>
            <a:r>
              <a:rPr lang="en-US" b="1" dirty="0"/>
              <a:t>thesis</a:t>
            </a:r>
          </a:p>
          <a:p>
            <a:pPr lvl="1"/>
            <a:r>
              <a:rPr lang="en-US" dirty="0"/>
              <a:t>Summarizes your </a:t>
            </a:r>
            <a:r>
              <a:rPr lang="en-US" b="1" dirty="0"/>
              <a:t>key points</a:t>
            </a:r>
          </a:p>
          <a:p>
            <a:pPr lvl="1"/>
            <a:r>
              <a:rPr lang="en-US" dirty="0"/>
              <a:t>Ends with a </a:t>
            </a:r>
            <a:r>
              <a:rPr lang="en-US" b="1" dirty="0"/>
              <a:t>call to </a:t>
            </a:r>
            <a:r>
              <a:rPr lang="en-US" b="1" dirty="0" smtClean="0"/>
              <a:t>action</a:t>
            </a:r>
            <a:endParaRPr lang="en-US" b="1" dirty="0"/>
          </a:p>
        </p:txBody>
      </p:sp>
      <p:pic>
        <p:nvPicPr>
          <p:cNvPr id="5" name="Picture 4" descr="imgr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10700" y="1456884"/>
            <a:ext cx="2781300" cy="2921000"/>
          </a:xfrm>
          <a:prstGeom prst="rect">
            <a:avLst/>
          </a:prstGeom>
        </p:spPr>
      </p:pic>
      <p:pic>
        <p:nvPicPr>
          <p:cNvPr id="6" name="Picture 5" descr="imgr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47247" y="4305300"/>
            <a:ext cx="3187700" cy="2552700"/>
          </a:xfrm>
          <a:prstGeom prst="rect">
            <a:avLst/>
          </a:prstGeom>
        </p:spPr>
      </p:pic>
      <p:pic>
        <p:nvPicPr>
          <p:cNvPr id="7" name="Picture 6" descr="Yellow.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87100" y="0"/>
            <a:ext cx="1104900" cy="1003300"/>
          </a:xfrm>
          <a:prstGeom prst="rect">
            <a:avLst/>
          </a:prstGeom>
        </p:spPr>
      </p:pic>
    </p:spTree>
    <p:extLst>
      <p:ext uri="{BB962C8B-B14F-4D97-AF65-F5344CB8AC3E}">
        <p14:creationId xmlns:p14="http://schemas.microsoft.com/office/powerpoint/2010/main" val="303813746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solidFill>
                  <a:srgbClr val="0033CC"/>
                </a:solidFill>
              </a:rPr>
              <a:t>Step 1: TOPIC SENTENCE</a:t>
            </a:r>
          </a:p>
        </p:txBody>
      </p:sp>
      <p:sp>
        <p:nvSpPr>
          <p:cNvPr id="4099" name="Rectangle 3"/>
          <p:cNvSpPr>
            <a:spLocks noGrp="1" noChangeArrowheads="1"/>
          </p:cNvSpPr>
          <p:nvPr>
            <p:ph type="body" sz="half" idx="1"/>
          </p:nvPr>
        </p:nvSpPr>
        <p:spPr>
          <a:xfrm>
            <a:off x="2743200" y="1752600"/>
            <a:ext cx="4038600" cy="1600200"/>
          </a:xfrm>
        </p:spPr>
        <p:txBody>
          <a:bodyPr>
            <a:normAutofit lnSpcReduction="10000"/>
          </a:bodyPr>
          <a:lstStyle/>
          <a:p>
            <a:pPr>
              <a:lnSpc>
                <a:spcPct val="90000"/>
              </a:lnSpc>
            </a:pPr>
            <a:r>
              <a:rPr lang="en-US" sz="3600"/>
              <a:t>A Topic Sentence (</a:t>
            </a:r>
            <a:r>
              <a:rPr lang="en-US" sz="3600">
                <a:solidFill>
                  <a:srgbClr val="0033CC"/>
                </a:solidFill>
              </a:rPr>
              <a:t>TS</a:t>
            </a:r>
            <a:r>
              <a:rPr lang="en-US" sz="3600"/>
              <a:t>) is the top bun of a hamburger.</a:t>
            </a:r>
          </a:p>
        </p:txBody>
      </p:sp>
      <p:pic>
        <p:nvPicPr>
          <p:cNvPr id="4101" name="Picture 5" descr="FD00516_"/>
          <p:cNvPicPr>
            <a:picLocks noGrp="1" noChangeAspect="1" noChangeArrowheads="1"/>
          </p:cNvPicPr>
          <p:nvPr>
            <p:ph type="clipArt" sz="half" idx="2"/>
          </p:nvPr>
        </p:nvPicPr>
        <p:blipFill>
          <a:blip r:embed="rId3" cstate="print">
            <a:extLst>
              <a:ext uri="{28A0092B-C50C-407E-A947-70E740481C1C}">
                <a14:useLocalDpi xmlns:a14="http://schemas.microsoft.com/office/drawing/2010/main" val="0"/>
              </a:ext>
            </a:extLst>
          </a:blip>
          <a:srcRect/>
          <a:stretch>
            <a:fillRect/>
          </a:stretch>
        </p:blipFill>
        <p:spPr>
          <a:xfrm>
            <a:off x="7086600" y="1524001"/>
            <a:ext cx="2820988" cy="2085975"/>
          </a:xfrm>
        </p:spPr>
      </p:pic>
      <p:sp>
        <p:nvSpPr>
          <p:cNvPr id="4102" name="Text Box 6"/>
          <p:cNvSpPr txBox="1">
            <a:spLocks noChangeArrowheads="1"/>
          </p:cNvSpPr>
          <p:nvPr/>
        </p:nvSpPr>
        <p:spPr bwMode="auto">
          <a:xfrm>
            <a:off x="2743200" y="3505200"/>
            <a:ext cx="75438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20000"/>
              </a:spcBef>
              <a:buFontTx/>
              <a:buChar char="•"/>
            </a:pPr>
            <a:r>
              <a:rPr lang="en-US" sz="3600" dirty="0">
                <a:solidFill>
                  <a:prstClr val="black"/>
                </a:solidFill>
              </a:rPr>
              <a:t>  </a:t>
            </a:r>
            <a:r>
              <a:rPr lang="en-US" sz="3600" dirty="0">
                <a:solidFill>
                  <a:srgbClr val="0033CC"/>
                </a:solidFill>
              </a:rPr>
              <a:t>TS</a:t>
            </a:r>
            <a:r>
              <a:rPr lang="en-US" sz="3600" dirty="0">
                <a:solidFill>
                  <a:prstClr val="black"/>
                </a:solidFill>
              </a:rPr>
              <a:t> = </a:t>
            </a:r>
            <a:r>
              <a:rPr lang="en-US" sz="3600" dirty="0">
                <a:solidFill>
                  <a:srgbClr val="0000FF"/>
                </a:solidFill>
              </a:rPr>
              <a:t>first sentence of the paragraph.   </a:t>
            </a:r>
          </a:p>
          <a:p>
            <a:r>
              <a:rPr lang="en-US" sz="3600" dirty="0">
                <a:solidFill>
                  <a:srgbClr val="0000FF"/>
                </a:solidFill>
              </a:rPr>
              <a:t>    It argues your main point.</a:t>
            </a:r>
          </a:p>
        </p:txBody>
      </p:sp>
      <p:sp>
        <p:nvSpPr>
          <p:cNvPr id="4103" name="Text Box 7"/>
          <p:cNvSpPr txBox="1">
            <a:spLocks noChangeArrowheads="1"/>
          </p:cNvSpPr>
          <p:nvPr/>
        </p:nvSpPr>
        <p:spPr bwMode="auto">
          <a:xfrm>
            <a:off x="2743200" y="4648201"/>
            <a:ext cx="7543800" cy="1754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20000"/>
              </a:spcBef>
              <a:buFontTx/>
              <a:buChar char="•"/>
            </a:pPr>
            <a:r>
              <a:rPr lang="en-US" sz="3600" dirty="0">
                <a:solidFill>
                  <a:prstClr val="black"/>
                </a:solidFill>
              </a:rPr>
              <a:t>  Usually a mildly controversial  </a:t>
            </a:r>
          </a:p>
          <a:p>
            <a:r>
              <a:rPr lang="en-US" sz="3600" dirty="0">
                <a:solidFill>
                  <a:prstClr val="black"/>
                </a:solidFill>
              </a:rPr>
              <a:t>   statement--something that you have to prove. </a:t>
            </a:r>
          </a:p>
        </p:txBody>
      </p:sp>
    </p:spTree>
    <p:extLst>
      <p:ext uri="{BB962C8B-B14F-4D97-AF65-F5344CB8AC3E}">
        <p14:creationId xmlns:p14="http://schemas.microsoft.com/office/powerpoint/2010/main" val="1408951973"/>
      </p:ext>
    </p:extLst>
  </p:cSld>
  <p:clrMapOvr>
    <a:masterClrMapping/>
  </p:clrMapOvr>
  <p:transition xmlns:p14="http://schemas.microsoft.com/office/powerpoint/2010/main">
    <p:rand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iterate type="lt">
                                    <p:tmPct val="100000"/>
                                  </p:iterate>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75" fill="hold"/>
                                        <p:tgtEl>
                                          <p:spTgt spid="4098"/>
                                        </p:tgtEl>
                                        <p:attrNameLst>
                                          <p:attrName>ppt_x</p:attrName>
                                        </p:attrNameLst>
                                      </p:cBhvr>
                                      <p:tavLst>
                                        <p:tav tm="0">
                                          <p:val>
                                            <p:strVal val="#ppt_x"/>
                                          </p:val>
                                        </p:tav>
                                        <p:tav tm="100000">
                                          <p:val>
                                            <p:strVal val="#ppt_x"/>
                                          </p:val>
                                        </p:tav>
                                      </p:tavLst>
                                    </p:anim>
                                    <p:anim calcmode="lin" valueType="num">
                                      <p:cBhvr additive="base">
                                        <p:cTn id="8" dur="75" fill="hold"/>
                                        <p:tgtEl>
                                          <p:spTgt spid="409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grpId="0" nodeType="clickEffect">
                                  <p:stCondLst>
                                    <p:cond delay="0"/>
                                  </p:stCondLst>
                                  <p:childTnLst>
                                    <p:set>
                                      <p:cBhvr>
                                        <p:cTn id="12" dur="1" fill="hold">
                                          <p:stCondLst>
                                            <p:cond delay="499"/>
                                          </p:stCondLst>
                                        </p:cTn>
                                        <p:tgtEl>
                                          <p:spTgt spid="4099">
                                            <p:txEl>
                                              <p:pRg st="0" end="0"/>
                                            </p:txEl>
                                          </p:spTgt>
                                        </p:tgtEl>
                                        <p:attrNameLst>
                                          <p:attrName>style.visibility</p:attrName>
                                        </p:attrNameLst>
                                      </p:cBhvr>
                                      <p:to>
                                        <p:strVal val="visible"/>
                                      </p:to>
                                    </p:set>
                                    <p:anim to="" calcmode="lin" valueType="num">
                                      <p:cBhvr>
                                        <p:cTn id="13" dur="1" fill="hold"/>
                                        <p:tgtEl>
                                          <p:spTgt spid="4099">
                                            <p:txEl>
                                              <p:pRg st="0" end="0"/>
                                            </p:txEl>
                                          </p:spTgt>
                                        </p:tgtEl>
                                        <p:attrNameLst>
                                          <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nodeType="clickEffect">
                                  <p:stCondLst>
                                    <p:cond delay="0"/>
                                  </p:stCondLst>
                                  <p:childTnLst>
                                    <p:set>
                                      <p:cBhvr>
                                        <p:cTn id="17" dur="1" fill="hold">
                                          <p:stCondLst>
                                            <p:cond delay="499"/>
                                          </p:stCondLst>
                                        </p:cTn>
                                        <p:tgtEl>
                                          <p:spTgt spid="4101"/>
                                        </p:tgtEl>
                                        <p:attrNameLst>
                                          <p:attrName>style.visibility</p:attrName>
                                        </p:attrNameLst>
                                      </p:cBhvr>
                                      <p:to>
                                        <p:strVal val="visible"/>
                                      </p:to>
                                    </p:set>
                                    <p:anim to="" calcmode="lin" valueType="num">
                                      <p:cBhvr>
                                        <p:cTn id="18" dur="1" fill="hold"/>
                                        <p:tgtEl>
                                          <p:spTgt spid="4101"/>
                                        </p:tgtEl>
                                        <p:attrNameLst>
                                          <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4102"/>
                                        </p:tgtEl>
                                        <p:attrNameLst>
                                          <p:attrName>style.visibility</p:attrName>
                                        </p:attrNameLst>
                                      </p:cBhvr>
                                      <p:to>
                                        <p:strVal val="visible"/>
                                      </p:to>
                                    </p:set>
                                    <p:anim to="" calcmode="lin" valueType="num">
                                      <p:cBhvr>
                                        <p:cTn id="23" dur="1" fill="hold"/>
                                        <p:tgtEl>
                                          <p:spTgt spid="4102"/>
                                        </p:tgtEl>
                                        <p:attrNameLst>
                                          <p:attrName/>
                                        </p:attrNameLst>
                                      </p:cBhvr>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4" presetClass="entr" presetSubtype="0" fill="hold" grpId="0" nodeType="clickEffect">
                                  <p:stCondLst>
                                    <p:cond delay="0"/>
                                  </p:stCondLst>
                                  <p:childTnLst>
                                    <p:set>
                                      <p:cBhvr>
                                        <p:cTn id="27" dur="1" fill="hold">
                                          <p:stCondLst>
                                            <p:cond delay="499"/>
                                          </p:stCondLst>
                                        </p:cTn>
                                        <p:tgtEl>
                                          <p:spTgt spid="4103"/>
                                        </p:tgtEl>
                                        <p:attrNameLst>
                                          <p:attrName>style.visibility</p:attrName>
                                        </p:attrNameLst>
                                      </p:cBhvr>
                                      <p:to>
                                        <p:strVal val="visible"/>
                                      </p:to>
                                    </p:set>
                                    <p:anim to="" calcmode="lin" valueType="num">
                                      <p:cBhvr>
                                        <p:cTn id="28" dur="1" fill="hold"/>
                                        <p:tgtEl>
                                          <p:spTgt spid="410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P spid="4099" grpId="0" build="p" autoUpdateAnimBg="0"/>
      <p:bldP spid="4102" grpId="0" autoUpdateAnimBg="0"/>
      <p:bldP spid="4103"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667000" y="2438401"/>
            <a:ext cx="75438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a:defRPr sz="2400">
                <a:solidFill>
                  <a:schemeClr val="tx1"/>
                </a:solidFill>
                <a:latin typeface="Times New Roman" charset="0"/>
                <a:ea typeface="ＭＳ Ｐゴシック" charset="0"/>
              </a:defRPr>
            </a:lvl1pPr>
            <a:lvl2pPr marL="914400" indent="-457200">
              <a:defRPr sz="2400">
                <a:solidFill>
                  <a:schemeClr val="tx1"/>
                </a:solidFill>
                <a:latin typeface="Times New Roman" charset="0"/>
                <a:ea typeface="ＭＳ Ｐゴシック" charset="0"/>
              </a:defRPr>
            </a:lvl2pPr>
            <a:lvl3pPr marL="1371600" indent="-457200">
              <a:defRPr sz="2400">
                <a:solidFill>
                  <a:schemeClr val="tx1"/>
                </a:solidFill>
                <a:latin typeface="Times New Roman" charset="0"/>
                <a:ea typeface="ＭＳ Ｐゴシック" charset="0"/>
              </a:defRPr>
            </a:lvl3pPr>
            <a:lvl4pPr marL="1828800" indent="-457200">
              <a:defRPr sz="2400">
                <a:solidFill>
                  <a:schemeClr val="tx1"/>
                </a:solidFill>
                <a:latin typeface="Times New Roman" charset="0"/>
                <a:ea typeface="ＭＳ Ｐゴシック" charset="0"/>
              </a:defRPr>
            </a:lvl4pPr>
            <a:lvl5pPr marL="2286000" indent="-457200">
              <a:defRPr sz="2400">
                <a:solidFill>
                  <a:schemeClr val="tx1"/>
                </a:solidFill>
                <a:latin typeface="Times New Roman" charset="0"/>
                <a:ea typeface="ＭＳ Ｐゴシック" charset="0"/>
              </a:defRPr>
            </a:lvl5pPr>
            <a:lvl6pPr marL="2743200" indent="-457200" fontAlgn="base">
              <a:spcBef>
                <a:spcPct val="0"/>
              </a:spcBef>
              <a:spcAft>
                <a:spcPct val="0"/>
              </a:spcAft>
              <a:defRPr sz="2400">
                <a:solidFill>
                  <a:schemeClr val="tx1"/>
                </a:solidFill>
                <a:latin typeface="Times New Roman" charset="0"/>
                <a:ea typeface="ＭＳ Ｐゴシック" charset="0"/>
              </a:defRPr>
            </a:lvl6pPr>
            <a:lvl7pPr marL="3200400" indent="-457200" fontAlgn="base">
              <a:spcBef>
                <a:spcPct val="0"/>
              </a:spcBef>
              <a:spcAft>
                <a:spcPct val="0"/>
              </a:spcAft>
              <a:defRPr sz="2400">
                <a:solidFill>
                  <a:schemeClr val="tx1"/>
                </a:solidFill>
                <a:latin typeface="Times New Roman" charset="0"/>
                <a:ea typeface="ＭＳ Ｐゴシック" charset="0"/>
              </a:defRPr>
            </a:lvl7pPr>
            <a:lvl8pPr marL="3657600" indent="-457200" fontAlgn="base">
              <a:spcBef>
                <a:spcPct val="0"/>
              </a:spcBef>
              <a:spcAft>
                <a:spcPct val="0"/>
              </a:spcAft>
              <a:defRPr sz="2400">
                <a:solidFill>
                  <a:schemeClr val="tx1"/>
                </a:solidFill>
                <a:latin typeface="Times New Roman" charset="0"/>
                <a:ea typeface="ＭＳ Ｐゴシック" charset="0"/>
              </a:defRPr>
            </a:lvl8pPr>
            <a:lvl9pPr marL="4114800" indent="-457200" fontAlgn="base">
              <a:spcBef>
                <a:spcPct val="0"/>
              </a:spcBef>
              <a:spcAft>
                <a:spcPct val="0"/>
              </a:spcAft>
              <a:defRPr sz="2400">
                <a:solidFill>
                  <a:schemeClr val="tx1"/>
                </a:solidFill>
                <a:latin typeface="Times New Roman" charset="0"/>
                <a:ea typeface="ＭＳ Ｐゴシック" charset="0"/>
              </a:defRPr>
            </a:lvl9pPr>
          </a:lstStyle>
          <a:p>
            <a:pPr>
              <a:buFontTx/>
              <a:buAutoNum type="arabicParenR"/>
            </a:pPr>
            <a:r>
              <a:rPr lang="en-US" sz="4500">
                <a:solidFill>
                  <a:srgbClr val="0033CC"/>
                </a:solidFill>
              </a:rPr>
              <a:t>  In the fairy tale </a:t>
            </a:r>
            <a:r>
              <a:rPr lang="ja-JP" altLang="en-US" sz="4500">
                <a:solidFill>
                  <a:srgbClr val="0033CC"/>
                </a:solidFill>
                <a:latin typeface="Arial"/>
              </a:rPr>
              <a:t>“</a:t>
            </a:r>
            <a:r>
              <a:rPr lang="en-US" sz="4500">
                <a:solidFill>
                  <a:srgbClr val="0033CC"/>
                </a:solidFill>
              </a:rPr>
              <a:t>The Three</a:t>
            </a:r>
          </a:p>
          <a:p>
            <a:r>
              <a:rPr lang="en-US" sz="4500">
                <a:solidFill>
                  <a:srgbClr val="0033CC"/>
                </a:solidFill>
              </a:rPr>
              <a:t>Little Pigs,</a:t>
            </a:r>
            <a:r>
              <a:rPr lang="ja-JP" altLang="en-US" sz="4500">
                <a:solidFill>
                  <a:srgbClr val="0033CC"/>
                </a:solidFill>
                <a:latin typeface="Arial"/>
              </a:rPr>
              <a:t>”</a:t>
            </a:r>
            <a:r>
              <a:rPr lang="en-US" sz="4500">
                <a:solidFill>
                  <a:srgbClr val="0033CC"/>
                </a:solidFill>
              </a:rPr>
              <a:t> the third pig is</a:t>
            </a:r>
          </a:p>
          <a:p>
            <a:r>
              <a:rPr lang="en-US" sz="4500">
                <a:solidFill>
                  <a:srgbClr val="0033CC"/>
                </a:solidFill>
              </a:rPr>
              <a:t>very wise.</a:t>
            </a:r>
            <a:r>
              <a:rPr lang="en-US" sz="5000">
                <a:solidFill>
                  <a:srgbClr val="0033CC"/>
                </a:solidFill>
              </a:rPr>
              <a:t>  </a:t>
            </a:r>
          </a:p>
        </p:txBody>
      </p:sp>
      <p:sp>
        <p:nvSpPr>
          <p:cNvPr id="10244" name="Rectangle 4"/>
          <p:cNvSpPr>
            <a:spLocks noGrp="1" noChangeArrowheads="1"/>
          </p:cNvSpPr>
          <p:nvPr>
            <p:ph type="title" idx="4294967295"/>
          </p:nvPr>
        </p:nvSpPr>
        <p:spPr/>
        <p:txBody>
          <a:bodyPr/>
          <a:lstStyle/>
          <a:p>
            <a:r>
              <a:rPr lang="en-US"/>
              <a:t>Example Topic Sentence (</a:t>
            </a:r>
            <a:r>
              <a:rPr lang="en-US">
                <a:solidFill>
                  <a:srgbClr val="0033CC"/>
                </a:solidFill>
              </a:rPr>
              <a:t>TS</a:t>
            </a:r>
            <a:r>
              <a:rPr lang="en-US"/>
              <a:t>)</a:t>
            </a:r>
          </a:p>
        </p:txBody>
      </p:sp>
    </p:spTree>
    <p:extLst>
      <p:ext uri="{BB962C8B-B14F-4D97-AF65-F5344CB8AC3E}">
        <p14:creationId xmlns:p14="http://schemas.microsoft.com/office/powerpoint/2010/main" val="39077088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r>
              <a:rPr lang="en-US">
                <a:solidFill>
                  <a:srgbClr val="FF0000"/>
                </a:solidFill>
              </a:rPr>
              <a:t>Step 2: CONCRETE DETAILS</a:t>
            </a:r>
          </a:p>
        </p:txBody>
      </p:sp>
      <p:sp>
        <p:nvSpPr>
          <p:cNvPr id="5124" name="Rectangle 4"/>
          <p:cNvSpPr>
            <a:spLocks noGrp="1" noChangeArrowheads="1"/>
          </p:cNvSpPr>
          <p:nvPr>
            <p:ph type="body" sz="half" idx="2"/>
          </p:nvPr>
        </p:nvSpPr>
        <p:spPr>
          <a:xfrm>
            <a:off x="5867400" y="1600200"/>
            <a:ext cx="4495800" cy="1828800"/>
          </a:xfrm>
        </p:spPr>
        <p:txBody>
          <a:bodyPr/>
          <a:lstStyle/>
          <a:p>
            <a:r>
              <a:rPr lang="en-US" sz="3600"/>
              <a:t>Concrete Details (</a:t>
            </a:r>
            <a:r>
              <a:rPr lang="en-US" sz="3600">
                <a:solidFill>
                  <a:srgbClr val="FF0000"/>
                </a:solidFill>
              </a:rPr>
              <a:t>CD</a:t>
            </a:r>
            <a:r>
              <a:rPr lang="en-US" sz="3600"/>
              <a:t>) are the </a:t>
            </a:r>
            <a:r>
              <a:rPr lang="en-US" sz="3600" u="sng"/>
              <a:t>meat</a:t>
            </a:r>
            <a:r>
              <a:rPr lang="en-US" sz="3600"/>
              <a:t> of the hamburger.</a:t>
            </a:r>
          </a:p>
        </p:txBody>
      </p:sp>
      <p:sp>
        <p:nvSpPr>
          <p:cNvPr id="5126" name="Text Box 6"/>
          <p:cNvSpPr txBox="1">
            <a:spLocks noChangeArrowheads="1"/>
          </p:cNvSpPr>
          <p:nvPr/>
        </p:nvSpPr>
        <p:spPr bwMode="auto">
          <a:xfrm>
            <a:off x="5181600" y="3352801"/>
            <a:ext cx="51054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lvl="1">
              <a:spcBef>
                <a:spcPct val="20000"/>
              </a:spcBef>
              <a:buFontTx/>
              <a:buChar char="•"/>
            </a:pPr>
            <a:r>
              <a:rPr lang="en-US" sz="3600" dirty="0">
                <a:solidFill>
                  <a:prstClr val="black"/>
                </a:solidFill>
              </a:rPr>
              <a:t>  </a:t>
            </a:r>
            <a:r>
              <a:rPr lang="en-US" sz="3600" dirty="0">
                <a:solidFill>
                  <a:srgbClr val="FF0000"/>
                </a:solidFill>
              </a:rPr>
              <a:t>CD</a:t>
            </a:r>
            <a:r>
              <a:rPr lang="en-US" sz="3600" dirty="0">
                <a:solidFill>
                  <a:prstClr val="black"/>
                </a:solidFill>
              </a:rPr>
              <a:t>s = </a:t>
            </a:r>
            <a:r>
              <a:rPr lang="en-US" sz="3600" i="1" dirty="0">
                <a:solidFill>
                  <a:srgbClr val="0000FF"/>
                </a:solidFill>
              </a:rPr>
              <a:t>Support</a:t>
            </a:r>
            <a:r>
              <a:rPr lang="en-US" sz="3600" dirty="0">
                <a:solidFill>
                  <a:srgbClr val="0000FF"/>
                </a:solidFill>
              </a:rPr>
              <a:t> for your TS. </a:t>
            </a:r>
            <a:r>
              <a:rPr lang="en-US" sz="3400" dirty="0">
                <a:solidFill>
                  <a:srgbClr val="0000FF"/>
                </a:solidFill>
              </a:rPr>
              <a:t>(facts, quotes, examples, etc. from text)</a:t>
            </a:r>
          </a:p>
        </p:txBody>
      </p:sp>
      <p:sp>
        <p:nvSpPr>
          <p:cNvPr id="5127" name="Text Box 7"/>
          <p:cNvSpPr txBox="1">
            <a:spLocks noChangeArrowheads="1"/>
          </p:cNvSpPr>
          <p:nvPr/>
        </p:nvSpPr>
        <p:spPr bwMode="auto">
          <a:xfrm>
            <a:off x="2819401" y="5181601"/>
            <a:ext cx="725487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20000"/>
              </a:spcBef>
              <a:buFontTx/>
              <a:buChar char="•"/>
            </a:pPr>
            <a:r>
              <a:rPr lang="en-US" sz="3600" dirty="0">
                <a:solidFill>
                  <a:prstClr val="black"/>
                </a:solidFill>
              </a:rPr>
              <a:t>A </a:t>
            </a:r>
            <a:r>
              <a:rPr lang="en-US" sz="3600" dirty="0">
                <a:solidFill>
                  <a:srgbClr val="FF0000"/>
                </a:solidFill>
              </a:rPr>
              <a:t>CD</a:t>
            </a:r>
            <a:r>
              <a:rPr lang="en-US" sz="3600" dirty="0">
                <a:solidFill>
                  <a:prstClr val="black"/>
                </a:solidFill>
              </a:rPr>
              <a:t> is evidence that supports your point!</a:t>
            </a:r>
          </a:p>
        </p:txBody>
      </p:sp>
      <p:pic>
        <p:nvPicPr>
          <p:cNvPr id="5129" name="Picture 9" descr="FD01608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67000" y="1828800"/>
            <a:ext cx="2895600" cy="2274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33746"/>
      </p:ext>
    </p:extLst>
  </p:cSld>
  <p:clrMapOvr>
    <a:masterClrMapping/>
  </p:clrMapOvr>
  <p:transition xmlns:p14="http://schemas.microsoft.com/office/powerpoint/2010/main">
    <p:rand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iterate type="lt">
                                    <p:tmAbs val="75"/>
                                  </p:iterate>
                                  <p:childTnLst>
                                    <p:set>
                                      <p:cBhvr>
                                        <p:cTn id="6" dur="1" fill="hold">
                                          <p:stCondLst>
                                            <p:cond delay="74"/>
                                          </p:stCondLst>
                                        </p:cTn>
                                        <p:tgtEl>
                                          <p:spTgt spid="5122"/>
                                        </p:tgtEl>
                                        <p:attrNameLst>
                                          <p:attrName>style.visibility</p:attrName>
                                        </p:attrNameLst>
                                      </p:cBhvr>
                                      <p:to>
                                        <p:strVal val="visible"/>
                                      </p:to>
                                    </p:set>
                                    <p:anim to="" calcmode="lin" valueType="num">
                                      <p:cBhvr>
                                        <p:cTn id="7" dur="1" fill="hold"/>
                                        <p:tgtEl>
                                          <p:spTgt spid="5122"/>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5124">
                                            <p:txEl>
                                              <p:pRg st="0" end="0"/>
                                            </p:txEl>
                                          </p:spTgt>
                                        </p:tgtEl>
                                        <p:attrNameLst>
                                          <p:attrName>style.visibility</p:attrName>
                                        </p:attrNameLst>
                                      </p:cBhvr>
                                      <p:to>
                                        <p:strVal val="visible"/>
                                      </p:to>
                                    </p:set>
                                    <p:anim to="" calcmode="lin" valueType="num">
                                      <p:cBhvr>
                                        <p:cTn id="12" dur="1" fill="hold"/>
                                        <p:tgtEl>
                                          <p:spTgt spid="5124">
                                            <p:txEl>
                                              <p:pRg st="0" end="0"/>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nodeType="clickEffect">
                                  <p:stCondLst>
                                    <p:cond delay="0"/>
                                  </p:stCondLst>
                                  <p:childTnLst>
                                    <p:set>
                                      <p:cBhvr>
                                        <p:cTn id="16" dur="1" fill="hold">
                                          <p:stCondLst>
                                            <p:cond delay="499"/>
                                          </p:stCondLst>
                                        </p:cTn>
                                        <p:tgtEl>
                                          <p:spTgt spid="5129"/>
                                        </p:tgtEl>
                                        <p:attrNameLst>
                                          <p:attrName>style.visibility</p:attrName>
                                        </p:attrNameLst>
                                      </p:cBhvr>
                                      <p:to>
                                        <p:strVal val="visible"/>
                                      </p:to>
                                    </p:set>
                                    <p:anim to="" calcmode="lin" valueType="num">
                                      <p:cBhvr>
                                        <p:cTn id="17" dur="1" fill="hold"/>
                                        <p:tgtEl>
                                          <p:spTgt spid="5129"/>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5126"/>
                                        </p:tgtEl>
                                        <p:attrNameLst>
                                          <p:attrName>style.visibility</p:attrName>
                                        </p:attrNameLst>
                                      </p:cBhvr>
                                      <p:to>
                                        <p:strVal val="visible"/>
                                      </p:to>
                                    </p:set>
                                    <p:anim to="" calcmode="lin" valueType="num">
                                      <p:cBhvr>
                                        <p:cTn id="22" dur="1" fill="hold"/>
                                        <p:tgtEl>
                                          <p:spTgt spid="5126"/>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5127"/>
                                        </p:tgtEl>
                                        <p:attrNameLst>
                                          <p:attrName>style.visibility</p:attrName>
                                        </p:attrNameLst>
                                      </p:cBhvr>
                                      <p:to>
                                        <p:strVal val="visible"/>
                                      </p:to>
                                    </p:set>
                                    <p:anim to="" calcmode="lin" valueType="num">
                                      <p:cBhvr>
                                        <p:cTn id="27" dur="1" fill="hold"/>
                                        <p:tgtEl>
                                          <p:spTgt spid="512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24" grpId="0" build="p" autoUpdateAnimBg="0"/>
      <p:bldP spid="5126" grpId="0" autoUpdateAnimBg="0"/>
      <p:bldP spid="5127"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Example Concrete Detail (</a:t>
            </a:r>
            <a:r>
              <a:rPr lang="en-US">
                <a:solidFill>
                  <a:srgbClr val="FF0000"/>
                </a:solidFill>
              </a:rPr>
              <a:t>CD</a:t>
            </a:r>
            <a:r>
              <a:rPr lang="en-US"/>
              <a:t>)</a:t>
            </a:r>
          </a:p>
        </p:txBody>
      </p:sp>
      <p:sp>
        <p:nvSpPr>
          <p:cNvPr id="11267" name="Text Box 3"/>
          <p:cNvSpPr txBox="1">
            <a:spLocks noChangeArrowheads="1"/>
          </p:cNvSpPr>
          <p:nvPr/>
        </p:nvSpPr>
        <p:spPr bwMode="auto">
          <a:xfrm>
            <a:off x="2819400" y="2362201"/>
            <a:ext cx="7162800" cy="35548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sz="4500" dirty="0">
                <a:solidFill>
                  <a:srgbClr val="FF0000"/>
                </a:solidFill>
              </a:rPr>
              <a:t>2)  For example, remembering his mother</a:t>
            </a:r>
            <a:r>
              <a:rPr lang="en-US" sz="4500" dirty="0">
                <a:solidFill>
                  <a:srgbClr val="FF0000"/>
                </a:solidFill>
                <a:latin typeface="Arial"/>
              </a:rPr>
              <a:t>’</a:t>
            </a:r>
            <a:r>
              <a:rPr lang="en-US" sz="4500" dirty="0">
                <a:solidFill>
                  <a:srgbClr val="FF0000"/>
                </a:solidFill>
              </a:rPr>
              <a:t>s warning about a wolf, he builds his house out of sturdy brick.</a:t>
            </a:r>
          </a:p>
        </p:txBody>
      </p:sp>
    </p:spTree>
    <p:extLst>
      <p:ext uri="{BB962C8B-B14F-4D97-AF65-F5344CB8AC3E}">
        <p14:creationId xmlns:p14="http://schemas.microsoft.com/office/powerpoint/2010/main" val="3385283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1000" fill="hold"/>
                                        <p:tgtEl>
                                          <p:spTgt spid="11266"/>
                                        </p:tgtEl>
                                        <p:attrNameLst>
                                          <p:attrName>ppt_w</p:attrName>
                                        </p:attrNameLst>
                                      </p:cBhvr>
                                      <p:tavLst>
                                        <p:tav tm="0">
                                          <p:val>
                                            <p:fltVal val="0"/>
                                          </p:val>
                                        </p:tav>
                                        <p:tav tm="100000">
                                          <p:val>
                                            <p:strVal val="#ppt_w"/>
                                          </p:val>
                                        </p:tav>
                                      </p:tavLst>
                                    </p:anim>
                                    <p:anim calcmode="lin" valueType="num">
                                      <p:cBhvr>
                                        <p:cTn id="8" dur="1000" fill="hold"/>
                                        <p:tgtEl>
                                          <p:spTgt spid="11266"/>
                                        </p:tgtEl>
                                        <p:attrNameLst>
                                          <p:attrName>ppt_h</p:attrName>
                                        </p:attrNameLst>
                                      </p:cBhvr>
                                      <p:tavLst>
                                        <p:tav tm="0">
                                          <p:val>
                                            <p:fltVal val="0"/>
                                          </p:val>
                                        </p:tav>
                                        <p:tav tm="100000">
                                          <p:val>
                                            <p:strVal val="#ppt_h"/>
                                          </p:val>
                                        </p:tav>
                                      </p:tavLst>
                                    </p:anim>
                                    <p:anim calcmode="lin" valueType="num">
                                      <p:cBhvr>
                                        <p:cTn id="9" dur="1000" fill="hold"/>
                                        <p:tgtEl>
                                          <p:spTgt spid="1126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1266"/>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1267"/>
                                        </p:tgtEl>
                                        <p:attrNameLst>
                                          <p:attrName>style.visibility</p:attrName>
                                        </p:attrNameLst>
                                      </p:cBhvr>
                                      <p:to>
                                        <p:strVal val="visible"/>
                                      </p:to>
                                    </p:set>
                                    <p:animEffect transition="in" filter="slide(fromBottom)">
                                      <p:cBhvr>
                                        <p:cTn id="15" dur="500"/>
                                        <p:tgtEl>
                                          <p:spTgt spid="11267"/>
                                        </p:tgtEl>
                                      </p:cBhvr>
                                    </p:animEffect>
                                  </p:childTnLst>
                                  <p:subTnLst>
                                    <p:audio>
                                      <p:cMediaNode>
                                        <p:cTn display="0" masterRel="sameClick">
                                          <p:stCondLst>
                                            <p:cond evt="begin" delay="0">
                                              <p:tn val="13"/>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utoUpdateAnimBg="0"/>
      <p:bldP spid="11267"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solidFill>
                  <a:srgbClr val="008000"/>
                </a:solidFill>
              </a:rPr>
              <a:t>Step 3: COMMENTARY</a:t>
            </a:r>
          </a:p>
        </p:txBody>
      </p:sp>
      <p:sp>
        <p:nvSpPr>
          <p:cNvPr id="6147" name="Rectangle 3"/>
          <p:cNvSpPr>
            <a:spLocks noGrp="1" noChangeArrowheads="1"/>
          </p:cNvSpPr>
          <p:nvPr>
            <p:ph type="body" sz="half" idx="1"/>
          </p:nvPr>
        </p:nvSpPr>
        <p:spPr>
          <a:xfrm>
            <a:off x="1828800" y="1676400"/>
            <a:ext cx="4800600" cy="3505200"/>
          </a:xfrm>
        </p:spPr>
        <p:txBody>
          <a:bodyPr>
            <a:normAutofit lnSpcReduction="10000"/>
          </a:bodyPr>
          <a:lstStyle/>
          <a:p>
            <a:pPr>
              <a:lnSpc>
                <a:spcPct val="90000"/>
              </a:lnSpc>
            </a:pPr>
            <a:r>
              <a:rPr lang="en-US" sz="3600" dirty="0"/>
              <a:t>Commentary Sentences (</a:t>
            </a:r>
            <a:r>
              <a:rPr lang="en-US" sz="3600" dirty="0">
                <a:solidFill>
                  <a:srgbClr val="008000"/>
                </a:solidFill>
              </a:rPr>
              <a:t>CM</a:t>
            </a:r>
            <a:r>
              <a:rPr lang="en-US" sz="3600" dirty="0"/>
              <a:t>) are the </a:t>
            </a:r>
            <a:r>
              <a:rPr lang="ja-JP" altLang="en-US" sz="3600" dirty="0">
                <a:latin typeface="Arial"/>
              </a:rPr>
              <a:t>“</a:t>
            </a:r>
            <a:r>
              <a:rPr lang="en-US" sz="3600" dirty="0"/>
              <a:t>extras</a:t>
            </a:r>
            <a:r>
              <a:rPr lang="ja-JP" altLang="en-US" sz="3600" dirty="0">
                <a:latin typeface="Arial"/>
              </a:rPr>
              <a:t>”</a:t>
            </a:r>
            <a:r>
              <a:rPr lang="en-US" sz="3600" dirty="0"/>
              <a:t> on the hamburger—the tomato, cheese, lettuce, mayo—they make it </a:t>
            </a:r>
            <a:r>
              <a:rPr lang="en-US" sz="3600" b="1" dirty="0"/>
              <a:t>delicious</a:t>
            </a:r>
            <a:r>
              <a:rPr lang="en-US" sz="3600" dirty="0"/>
              <a:t>!</a:t>
            </a:r>
          </a:p>
        </p:txBody>
      </p:sp>
      <p:sp>
        <p:nvSpPr>
          <p:cNvPr id="6150" name="Text Box 6"/>
          <p:cNvSpPr txBox="1">
            <a:spLocks noChangeArrowheads="1"/>
          </p:cNvSpPr>
          <p:nvPr/>
        </p:nvSpPr>
        <p:spPr bwMode="auto">
          <a:xfrm>
            <a:off x="2743201" y="5257801"/>
            <a:ext cx="748347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20000"/>
              </a:spcBef>
              <a:buFontTx/>
              <a:buChar char="•"/>
            </a:pPr>
            <a:r>
              <a:rPr lang="en-US" sz="3600" dirty="0">
                <a:solidFill>
                  <a:prstClr val="black"/>
                </a:solidFill>
              </a:rPr>
              <a:t>  </a:t>
            </a:r>
            <a:r>
              <a:rPr lang="en-US" sz="3600" dirty="0">
                <a:solidFill>
                  <a:srgbClr val="008000"/>
                </a:solidFill>
              </a:rPr>
              <a:t>CM</a:t>
            </a:r>
            <a:r>
              <a:rPr lang="en-US" sz="3600" dirty="0">
                <a:solidFill>
                  <a:prstClr val="black"/>
                </a:solidFill>
              </a:rPr>
              <a:t>s = </a:t>
            </a:r>
            <a:r>
              <a:rPr lang="en-US" sz="3600" dirty="0">
                <a:solidFill>
                  <a:srgbClr val="0000FF"/>
                </a:solidFill>
              </a:rPr>
              <a:t>your analysis, opinion, explanation, or insight into the text.</a:t>
            </a:r>
          </a:p>
        </p:txBody>
      </p:sp>
      <p:pic>
        <p:nvPicPr>
          <p:cNvPr id="6152" name="Picture 8" descr="BD08871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2057400"/>
            <a:ext cx="3683000" cy="2444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8232372"/>
      </p:ext>
    </p:extLst>
  </p:cSld>
  <p:clrMapOvr>
    <a:masterClrMapping/>
  </p:clrMapOvr>
  <p:transition xmlns:p14="http://schemas.microsoft.com/office/powerpoint/2010/main">
    <p:rand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6146"/>
                                        </p:tgtEl>
                                        <p:attrNameLst>
                                          <p:attrName>style.visibility</p:attrName>
                                        </p:attrNameLst>
                                      </p:cBhvr>
                                      <p:to>
                                        <p:strVal val="visible"/>
                                      </p:to>
                                    </p:set>
                                    <p:anim to="" calcmode="lin" valueType="num">
                                      <p:cBhvr>
                                        <p:cTn id="7" dur="1" fill="hold"/>
                                        <p:tgtEl>
                                          <p:spTgt spid="6146"/>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6147">
                                            <p:txEl>
                                              <p:pRg st="0" end="0"/>
                                            </p:txEl>
                                          </p:spTgt>
                                        </p:tgtEl>
                                        <p:attrNameLst>
                                          <p:attrName>style.visibility</p:attrName>
                                        </p:attrNameLst>
                                      </p:cBhvr>
                                      <p:to>
                                        <p:strVal val="visible"/>
                                      </p:to>
                                    </p:set>
                                    <p:anim to="" calcmode="lin" valueType="num">
                                      <p:cBhvr>
                                        <p:cTn id="12" dur="1" fill="hold"/>
                                        <p:tgtEl>
                                          <p:spTgt spid="6147">
                                            <p:txEl>
                                              <p:pRg st="0" end="0"/>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9" presetClass="entr" presetSubtype="10" fill="hold" nodeType="clickEffect">
                                  <p:stCondLst>
                                    <p:cond delay="0"/>
                                  </p:stCondLst>
                                  <p:childTnLst>
                                    <p:set>
                                      <p:cBhvr>
                                        <p:cTn id="16" dur="1" fill="hold">
                                          <p:stCondLst>
                                            <p:cond delay="0"/>
                                          </p:stCondLst>
                                        </p:cTn>
                                        <p:tgtEl>
                                          <p:spTgt spid="6152"/>
                                        </p:tgtEl>
                                        <p:attrNameLst>
                                          <p:attrName>style.visibility</p:attrName>
                                        </p:attrNameLst>
                                      </p:cBhvr>
                                      <p:to>
                                        <p:strVal val="visible"/>
                                      </p:to>
                                    </p:set>
                                    <p:anim calcmode="lin" valueType="num">
                                      <p:cBhvr>
                                        <p:cTn id="17" dur="5000" fill="hold"/>
                                        <p:tgtEl>
                                          <p:spTgt spid="6152"/>
                                        </p:tgtEl>
                                        <p:attrNameLst>
                                          <p:attrName>ppt_w</p:attrName>
                                        </p:attrNameLst>
                                      </p:cBhvr>
                                      <p:tavLst>
                                        <p:tav tm="0" fmla="#ppt_w*sin(2.5*pi*$)">
                                          <p:val>
                                            <p:fltVal val="0"/>
                                          </p:val>
                                        </p:tav>
                                        <p:tav tm="100000">
                                          <p:val>
                                            <p:fltVal val="1"/>
                                          </p:val>
                                        </p:tav>
                                      </p:tavLst>
                                    </p:anim>
                                    <p:anim calcmode="lin" valueType="num">
                                      <p:cBhvr>
                                        <p:cTn id="18" dur="5000" fill="hold"/>
                                        <p:tgtEl>
                                          <p:spTgt spid="6152"/>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grpId="0" nodeType="clickEffect">
                                  <p:stCondLst>
                                    <p:cond delay="0"/>
                                  </p:stCondLst>
                                  <p:childTnLst>
                                    <p:set>
                                      <p:cBhvr>
                                        <p:cTn id="22" dur="1" fill="hold">
                                          <p:stCondLst>
                                            <p:cond delay="499"/>
                                          </p:stCondLst>
                                        </p:cTn>
                                        <p:tgtEl>
                                          <p:spTgt spid="6150"/>
                                        </p:tgtEl>
                                        <p:attrNameLst>
                                          <p:attrName>style.visibility</p:attrName>
                                        </p:attrNameLst>
                                      </p:cBhvr>
                                      <p:to>
                                        <p:strVal val="visible"/>
                                      </p:to>
                                    </p:set>
                                    <p:anim to="" calcmode="lin" valueType="num">
                                      <p:cBhvr>
                                        <p:cTn id="23" dur="1" fill="hold"/>
                                        <p:tgtEl>
                                          <p:spTgt spid="615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47" grpId="0" build="p" autoUpdateAnimBg="0"/>
      <p:bldP spid="6150"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r>
              <a:rPr lang="en-US"/>
              <a:t>Example Commentary Sentences (2 </a:t>
            </a:r>
            <a:r>
              <a:rPr lang="en-US">
                <a:solidFill>
                  <a:srgbClr val="008000"/>
                </a:solidFill>
              </a:rPr>
              <a:t>CM</a:t>
            </a:r>
            <a:r>
              <a:rPr lang="en-US"/>
              <a:t>s)</a:t>
            </a:r>
          </a:p>
        </p:txBody>
      </p:sp>
      <p:sp>
        <p:nvSpPr>
          <p:cNvPr id="13317" name="Text Box 5"/>
          <p:cNvSpPr txBox="1">
            <a:spLocks noChangeArrowheads="1"/>
          </p:cNvSpPr>
          <p:nvPr/>
        </p:nvSpPr>
        <p:spPr bwMode="auto">
          <a:xfrm>
            <a:off x="2743200" y="1981201"/>
            <a:ext cx="762000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sz="4500">
                <a:solidFill>
                  <a:srgbClr val="008000"/>
                </a:solidFill>
              </a:rPr>
              <a:t>3) The wolf is unable to blow down the brick house.  4) This shows that the third pig is smarter than his brothers, who were both eaten by the wolf.</a:t>
            </a:r>
          </a:p>
        </p:txBody>
      </p:sp>
    </p:spTree>
    <p:extLst>
      <p:ext uri="{BB962C8B-B14F-4D97-AF65-F5344CB8AC3E}">
        <p14:creationId xmlns:p14="http://schemas.microsoft.com/office/powerpoint/2010/main" val="26542282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2000"/>
                                        <p:tgtEl>
                                          <p:spTgt spid="13314"/>
                                        </p:tgtEl>
                                      </p:cBhvr>
                                    </p:animEffect>
                                    <p:anim calcmode="lin" valueType="num">
                                      <p:cBhvr>
                                        <p:cTn id="8" dur="2000" fill="hold"/>
                                        <p:tgtEl>
                                          <p:spTgt spid="13314"/>
                                        </p:tgtEl>
                                        <p:attrNameLst>
                                          <p:attrName>style.rotation</p:attrName>
                                        </p:attrNameLst>
                                      </p:cBhvr>
                                      <p:tavLst>
                                        <p:tav tm="0">
                                          <p:val>
                                            <p:fltVal val="720"/>
                                          </p:val>
                                        </p:tav>
                                        <p:tav tm="100000">
                                          <p:val>
                                            <p:fltVal val="0"/>
                                          </p:val>
                                        </p:tav>
                                      </p:tavLst>
                                    </p:anim>
                                    <p:anim calcmode="lin" valueType="num">
                                      <p:cBhvr>
                                        <p:cTn id="9" dur="2000" fill="hold"/>
                                        <p:tgtEl>
                                          <p:spTgt spid="13314"/>
                                        </p:tgtEl>
                                        <p:attrNameLst>
                                          <p:attrName>ppt_h</p:attrName>
                                        </p:attrNameLst>
                                      </p:cBhvr>
                                      <p:tavLst>
                                        <p:tav tm="0">
                                          <p:val>
                                            <p:fltVal val="0"/>
                                          </p:val>
                                        </p:tav>
                                        <p:tav tm="100000">
                                          <p:val>
                                            <p:strVal val="#ppt_h"/>
                                          </p:val>
                                        </p:tav>
                                      </p:tavLst>
                                    </p:anim>
                                    <p:anim calcmode="lin" valueType="num">
                                      <p:cBhvr>
                                        <p:cTn id="10" dur="2000" fill="hold"/>
                                        <p:tgtEl>
                                          <p:spTgt spid="13314"/>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4" presetClass="entr" presetSubtype="0" fill="hold" grpId="0" nodeType="clickEffect">
                                  <p:stCondLst>
                                    <p:cond delay="0"/>
                                  </p:stCondLst>
                                  <p:childTnLst>
                                    <p:set>
                                      <p:cBhvr>
                                        <p:cTn id="14" dur="1" fill="hold">
                                          <p:stCondLst>
                                            <p:cond delay="0"/>
                                          </p:stCondLst>
                                        </p:cTn>
                                        <p:tgtEl>
                                          <p:spTgt spid="13317"/>
                                        </p:tgtEl>
                                        <p:attrNameLst>
                                          <p:attrName>style.visibility</p:attrName>
                                        </p:attrNameLst>
                                      </p:cBhvr>
                                      <p:to>
                                        <p:strVal val="visible"/>
                                      </p:to>
                                    </p:set>
                                    <p:anim to="" calcmode="lin" valueType="num">
                                      <p:cBhvr>
                                        <p:cTn id="15" dur="1" fill="hold"/>
                                        <p:tgtEl>
                                          <p:spTgt spid="1331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546</TotalTime>
  <Words>1726</Words>
  <Application>Microsoft Macintosh PowerPoint</Application>
  <PresentationFormat>Custom</PresentationFormat>
  <Paragraphs>217</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Module</vt:lpstr>
      <vt:lpstr>Argument Writing</vt:lpstr>
      <vt:lpstr>Objective (2 min) </vt:lpstr>
      <vt:lpstr>Get Ready to Color Your World! </vt:lpstr>
      <vt:lpstr>Step 1: TOPIC SENTENCE</vt:lpstr>
      <vt:lpstr>Example Topic Sentence (TS)</vt:lpstr>
      <vt:lpstr>Step 2: CONCRETE DETAILS</vt:lpstr>
      <vt:lpstr>Example Concrete Detail (CD)</vt:lpstr>
      <vt:lpstr>Step 3: COMMENTARY</vt:lpstr>
      <vt:lpstr>Example Commentary Sentences (2 CMs)</vt:lpstr>
      <vt:lpstr>Step 4: CONCLUDING SENTENCE</vt:lpstr>
      <vt:lpstr>Example Concluding Sentence (CS)</vt:lpstr>
      <vt:lpstr>Transitions</vt:lpstr>
      <vt:lpstr>Does It Flow?</vt:lpstr>
      <vt:lpstr>Step 6: A Whole Paragraph</vt:lpstr>
      <vt:lpstr>Re-cap!</vt:lpstr>
      <vt:lpstr>LET’S WRITE!</vt:lpstr>
      <vt:lpstr>Essays…</vt:lpstr>
      <vt:lpstr>Objective  (write in planner)</vt:lpstr>
      <vt:lpstr>Reminder!</vt:lpstr>
      <vt:lpstr>Writing P2 and P3</vt:lpstr>
      <vt:lpstr>Rebuttal Paragraph</vt:lpstr>
      <vt:lpstr>Write your Own</vt:lpstr>
      <vt:lpstr>Objective (2 min) </vt:lpstr>
      <vt:lpstr>Introductions</vt:lpstr>
      <vt:lpstr>Hook</vt:lpstr>
      <vt:lpstr>Background Information</vt:lpstr>
      <vt:lpstr>Thesis</vt:lpstr>
      <vt:lpstr>Example Introduction</vt:lpstr>
      <vt:lpstr>Conclusions</vt:lpstr>
      <vt:lpstr>Restate Thesis</vt:lpstr>
      <vt:lpstr>Summarize Key Points</vt:lpstr>
      <vt:lpstr>End with Significance</vt:lpstr>
      <vt:lpstr>Recap</vt:lpstr>
      <vt:lpstr>Sample Conclusion</vt:lpstr>
      <vt:lpstr>Let’s start working!</vt:lpstr>
    </vt:vector>
  </TitlesOfParts>
  <Company>RUSD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Santangelo, Erin C.</dc:creator>
  <cp:lastModifiedBy>lauri Lozano</cp:lastModifiedBy>
  <cp:revision>25</cp:revision>
  <dcterms:created xsi:type="dcterms:W3CDTF">2014-09-18T21:44:55Z</dcterms:created>
  <dcterms:modified xsi:type="dcterms:W3CDTF">2014-10-08T22:13:52Z</dcterms:modified>
</cp:coreProperties>
</file>