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5"/>
  </p:handoutMasterIdLst>
  <p:sldIdLst>
    <p:sldId id="256" r:id="rId2"/>
    <p:sldId id="265" r:id="rId3"/>
    <p:sldId id="266" r:id="rId4"/>
    <p:sldId id="271" r:id="rId5"/>
    <p:sldId id="264" r:id="rId6"/>
    <p:sldId id="267" r:id="rId7"/>
    <p:sldId id="270" r:id="rId8"/>
    <p:sldId id="268" r:id="rId9"/>
    <p:sldId id="259" r:id="rId10"/>
    <p:sldId id="257" r:id="rId11"/>
    <p:sldId id="258" r:id="rId12"/>
    <p:sldId id="272" r:id="rId13"/>
    <p:sldId id="274" r:id="rId14"/>
    <p:sldId id="269" r:id="rId15"/>
    <p:sldId id="273" r:id="rId16"/>
    <p:sldId id="276" r:id="rId17"/>
    <p:sldId id="277" r:id="rId18"/>
    <p:sldId id="278" r:id="rId19"/>
    <p:sldId id="280" r:id="rId20"/>
    <p:sldId id="281" r:id="rId21"/>
    <p:sldId id="275" r:id="rId22"/>
    <p:sldId id="262" r:id="rId23"/>
    <p:sldId id="282" r:id="rId2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p:scale>
          <a:sx n="76" d="100"/>
          <a:sy n="76" d="100"/>
        </p:scale>
        <p:origin x="-960" y="1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F0A627C4-35B6-44E4-AC0E-1A89B2557978}" type="datetimeFigureOut">
              <a:rPr lang="en-US" smtClean="0"/>
              <a:t>1/27/2015</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855FBA72-B07B-4CD3-82C3-D1E957027DE7}" type="slidenum">
              <a:rPr lang="en-US" smtClean="0"/>
              <a:t>‹#›</a:t>
            </a:fld>
            <a:endParaRPr lang="en-US"/>
          </a:p>
        </p:txBody>
      </p:sp>
    </p:spTree>
    <p:extLst>
      <p:ext uri="{BB962C8B-B14F-4D97-AF65-F5344CB8AC3E}">
        <p14:creationId xmlns:p14="http://schemas.microsoft.com/office/powerpoint/2010/main" val="140088422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A4BF40AE-1CCD-47D2-AAEB-964C53C8BFD7}" type="datetimeFigureOut">
              <a:rPr lang="en-US" smtClean="0"/>
              <a:t>1/27/2015</a:t>
            </a:fld>
            <a:endParaRPr lang="en-US"/>
          </a:p>
        </p:txBody>
      </p:sp>
      <p:sp>
        <p:nvSpPr>
          <p:cNvPr id="16" name="Slide Number Placeholder 15"/>
          <p:cNvSpPr>
            <a:spLocks noGrp="1"/>
          </p:cNvSpPr>
          <p:nvPr>
            <p:ph type="sldNum" sz="quarter" idx="11"/>
          </p:nvPr>
        </p:nvSpPr>
        <p:spPr/>
        <p:txBody>
          <a:bodyPr/>
          <a:lstStyle/>
          <a:p>
            <a:fld id="{273A9368-BAF5-4951-AFC1-7F523C4301A3}"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BF40AE-1CCD-47D2-AAEB-964C53C8BFD7}"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A9368-BAF5-4951-AFC1-7F523C430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BF40AE-1CCD-47D2-AAEB-964C53C8BFD7}"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A9368-BAF5-4951-AFC1-7F523C430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A4BF40AE-1CCD-47D2-AAEB-964C53C8BFD7}" type="datetimeFigureOut">
              <a:rPr lang="en-US" smtClean="0"/>
              <a:t>1/27/2015</a:t>
            </a:fld>
            <a:endParaRPr lang="en-US"/>
          </a:p>
        </p:txBody>
      </p:sp>
      <p:sp>
        <p:nvSpPr>
          <p:cNvPr id="15" name="Slide Number Placeholder 14"/>
          <p:cNvSpPr>
            <a:spLocks noGrp="1"/>
          </p:cNvSpPr>
          <p:nvPr>
            <p:ph type="sldNum" sz="quarter" idx="11"/>
          </p:nvPr>
        </p:nvSpPr>
        <p:spPr/>
        <p:txBody>
          <a:bodyPr/>
          <a:lstStyle/>
          <a:p>
            <a:fld id="{273A9368-BAF5-4951-AFC1-7F523C4301A3}"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A4BF40AE-1CCD-47D2-AAEB-964C53C8BFD7}" type="datetimeFigureOut">
              <a:rPr lang="en-US" smtClean="0"/>
              <a:t>1/27/2015</a:t>
            </a:fld>
            <a:endParaRPr lang="en-US"/>
          </a:p>
        </p:txBody>
      </p:sp>
      <p:sp>
        <p:nvSpPr>
          <p:cNvPr id="13" name="Slide Number Placeholder 12"/>
          <p:cNvSpPr>
            <a:spLocks noGrp="1"/>
          </p:cNvSpPr>
          <p:nvPr>
            <p:ph type="sldNum" sz="quarter" idx="11"/>
          </p:nvPr>
        </p:nvSpPr>
        <p:spPr/>
        <p:txBody>
          <a:bodyPr/>
          <a:lstStyle/>
          <a:p>
            <a:fld id="{273A9368-BAF5-4951-AFC1-7F523C4301A3}"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A4BF40AE-1CCD-47D2-AAEB-964C53C8BFD7}" type="datetimeFigureOut">
              <a:rPr lang="en-US" smtClean="0"/>
              <a:t>1/27/2015</a:t>
            </a:fld>
            <a:endParaRPr lang="en-US"/>
          </a:p>
        </p:txBody>
      </p:sp>
      <p:sp>
        <p:nvSpPr>
          <p:cNvPr id="9" name="Slide Number Placeholder 8"/>
          <p:cNvSpPr>
            <a:spLocks noGrp="1"/>
          </p:cNvSpPr>
          <p:nvPr>
            <p:ph type="sldNum" sz="quarter" idx="11"/>
          </p:nvPr>
        </p:nvSpPr>
        <p:spPr/>
        <p:txBody>
          <a:bodyPr/>
          <a:lstStyle/>
          <a:p>
            <a:fld id="{273A9368-BAF5-4951-AFC1-7F523C4301A3}"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A4BF40AE-1CCD-47D2-AAEB-964C53C8BFD7}" type="datetimeFigureOut">
              <a:rPr lang="en-US" smtClean="0"/>
              <a:t>1/27/2015</a:t>
            </a:fld>
            <a:endParaRPr lang="en-US"/>
          </a:p>
        </p:txBody>
      </p:sp>
      <p:sp>
        <p:nvSpPr>
          <p:cNvPr id="15" name="Slide Number Placeholder 14"/>
          <p:cNvSpPr>
            <a:spLocks noGrp="1"/>
          </p:cNvSpPr>
          <p:nvPr>
            <p:ph type="sldNum" sz="quarter" idx="11"/>
          </p:nvPr>
        </p:nvSpPr>
        <p:spPr/>
        <p:txBody>
          <a:bodyPr/>
          <a:lstStyle/>
          <a:p>
            <a:fld id="{273A9368-BAF5-4951-AFC1-7F523C4301A3}"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A4BF40AE-1CCD-47D2-AAEB-964C53C8BFD7}" type="datetimeFigureOut">
              <a:rPr lang="en-US" smtClean="0"/>
              <a:t>1/27/2015</a:t>
            </a:fld>
            <a:endParaRPr lang="en-US"/>
          </a:p>
        </p:txBody>
      </p:sp>
      <p:sp>
        <p:nvSpPr>
          <p:cNvPr id="8" name="Slide Number Placeholder 7"/>
          <p:cNvSpPr>
            <a:spLocks noGrp="1"/>
          </p:cNvSpPr>
          <p:nvPr>
            <p:ph type="sldNum" sz="quarter" idx="11"/>
          </p:nvPr>
        </p:nvSpPr>
        <p:spPr/>
        <p:txBody>
          <a:bodyPr/>
          <a:lstStyle/>
          <a:p>
            <a:fld id="{273A9368-BAF5-4951-AFC1-7F523C4301A3}"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4BF40AE-1CCD-47D2-AAEB-964C53C8BFD7}" type="datetimeFigureOut">
              <a:rPr lang="en-US" smtClean="0"/>
              <a:t>1/27/2015</a:t>
            </a:fld>
            <a:endParaRPr lang="en-US"/>
          </a:p>
        </p:txBody>
      </p:sp>
      <p:sp>
        <p:nvSpPr>
          <p:cNvPr id="6" name="Slide Number Placeholder 5"/>
          <p:cNvSpPr>
            <a:spLocks noGrp="1"/>
          </p:cNvSpPr>
          <p:nvPr>
            <p:ph type="sldNum" sz="quarter" idx="11"/>
          </p:nvPr>
        </p:nvSpPr>
        <p:spPr/>
        <p:txBody>
          <a:bodyPr/>
          <a:lstStyle/>
          <a:p>
            <a:fld id="{273A9368-BAF5-4951-AFC1-7F523C4301A3}"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A4BF40AE-1CCD-47D2-AAEB-964C53C8BFD7}" type="datetimeFigureOut">
              <a:rPr lang="en-US" smtClean="0"/>
              <a:t>1/27/2015</a:t>
            </a:fld>
            <a:endParaRPr lang="en-US"/>
          </a:p>
        </p:txBody>
      </p:sp>
      <p:sp>
        <p:nvSpPr>
          <p:cNvPr id="16" name="Slide Number Placeholder 15"/>
          <p:cNvSpPr>
            <a:spLocks noGrp="1"/>
          </p:cNvSpPr>
          <p:nvPr>
            <p:ph type="sldNum" sz="quarter" idx="11"/>
          </p:nvPr>
        </p:nvSpPr>
        <p:spPr/>
        <p:txBody>
          <a:bodyPr/>
          <a:lstStyle/>
          <a:p>
            <a:fld id="{273A9368-BAF5-4951-AFC1-7F523C4301A3}"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A4BF40AE-1CCD-47D2-AAEB-964C53C8BFD7}" type="datetimeFigureOut">
              <a:rPr lang="en-US" smtClean="0"/>
              <a:t>1/27/2015</a:t>
            </a:fld>
            <a:endParaRPr lang="en-US"/>
          </a:p>
        </p:txBody>
      </p:sp>
      <p:sp>
        <p:nvSpPr>
          <p:cNvPr id="14" name="Slide Number Placeholder 13"/>
          <p:cNvSpPr>
            <a:spLocks noGrp="1"/>
          </p:cNvSpPr>
          <p:nvPr>
            <p:ph type="sldNum" sz="quarter" idx="11"/>
          </p:nvPr>
        </p:nvSpPr>
        <p:spPr/>
        <p:txBody>
          <a:bodyPr/>
          <a:lstStyle/>
          <a:p>
            <a:fld id="{273A9368-BAF5-4951-AFC1-7F523C4301A3}"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A4BF40AE-1CCD-47D2-AAEB-964C53C8BFD7}" type="datetimeFigureOut">
              <a:rPr lang="en-US" smtClean="0"/>
              <a:t>1/27/2015</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273A9368-BAF5-4951-AFC1-7F523C430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19200"/>
            <a:ext cx="6797040" cy="1676400"/>
          </a:xfrm>
        </p:spPr>
        <p:txBody>
          <a:bodyPr/>
          <a:lstStyle/>
          <a:p>
            <a:r>
              <a:rPr lang="en-US" dirty="0" smtClean="0"/>
              <a:t>Test Taking Advice</a:t>
            </a:r>
            <a:endParaRPr lang="en-US" dirty="0"/>
          </a:p>
        </p:txBody>
      </p:sp>
    </p:spTree>
    <p:extLst>
      <p:ext uri="{BB962C8B-B14F-4D97-AF65-F5344CB8AC3E}">
        <p14:creationId xmlns:p14="http://schemas.microsoft.com/office/powerpoint/2010/main" val="2092638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609600" y="533400"/>
            <a:ext cx="8077200" cy="5562600"/>
          </a:xfrm>
        </p:spPr>
        <p:txBody>
          <a:bodyPr>
            <a:noAutofit/>
          </a:bodyPr>
          <a:lstStyle/>
          <a:p>
            <a:r>
              <a:rPr lang="en-US" sz="3200" dirty="0">
                <a:effectLst/>
              </a:rPr>
              <a:t>T</a:t>
            </a:r>
            <a:r>
              <a:rPr lang="en-US" sz="3200" dirty="0" smtClean="0">
                <a:effectLst/>
              </a:rPr>
              <a:t>he </a:t>
            </a:r>
            <a:r>
              <a:rPr lang="en-US" sz="3200" dirty="0">
                <a:effectLst/>
              </a:rPr>
              <a:t>multiple-choice section always presents a combination of easy, medium, and hard questions for each passage. </a:t>
            </a:r>
            <a:endParaRPr lang="en-US" sz="3200" dirty="0" smtClean="0">
              <a:effectLst/>
            </a:endParaRPr>
          </a:p>
          <a:p>
            <a:r>
              <a:rPr lang="en-US" sz="3200" dirty="0" smtClean="0">
                <a:effectLst/>
              </a:rPr>
              <a:t>These </a:t>
            </a:r>
            <a:r>
              <a:rPr lang="en-US" sz="3200" dirty="0">
                <a:effectLst/>
              </a:rPr>
              <a:t>questions generally follow the chronology of the passage rather than transition from easiest to hardest or vice versa. </a:t>
            </a:r>
            <a:endParaRPr lang="en-US" sz="3200" dirty="0" smtClean="0">
              <a:effectLst/>
            </a:endParaRPr>
          </a:p>
          <a:p>
            <a:r>
              <a:rPr lang="en-US" sz="3200" dirty="0" smtClean="0">
                <a:effectLst/>
              </a:rPr>
              <a:t>The </a:t>
            </a:r>
            <a:r>
              <a:rPr lang="en-US" sz="3200" dirty="0">
                <a:effectLst/>
              </a:rPr>
              <a:t>most important factor, however, is that they all are worth the same points. </a:t>
            </a:r>
            <a:endParaRPr lang="en-US" sz="3200" dirty="0"/>
          </a:p>
        </p:txBody>
      </p:sp>
    </p:spTree>
    <p:extLst>
      <p:ext uri="{BB962C8B-B14F-4D97-AF65-F5344CB8AC3E}">
        <p14:creationId xmlns:p14="http://schemas.microsoft.com/office/powerpoint/2010/main" val="1963927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anim calcmode="lin" valueType="num">
                                      <p:cBhvr>
                                        <p:cTn id="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xEl>
                                              <p:pRg st="1" end="1"/>
                                            </p:txEl>
                                          </p:spTgt>
                                        </p:tgtEl>
                                        <p:attrNameLst>
                                          <p:attrName>style.visibility</p:attrName>
                                        </p:attrNameLst>
                                      </p:cBhvr>
                                      <p:to>
                                        <p:strVal val="visible"/>
                                      </p:to>
                                    </p:set>
                                    <p:animEffect transition="in" filter="fade">
                                      <p:cBhvr>
                                        <p:cTn id="14" dur="1000"/>
                                        <p:tgtEl>
                                          <p:spTgt spid="12">
                                            <p:txEl>
                                              <p:pRg st="1" end="1"/>
                                            </p:txEl>
                                          </p:spTgt>
                                        </p:tgtEl>
                                      </p:cBhvr>
                                    </p:animEffect>
                                    <p:anim calcmode="lin" valueType="num">
                                      <p:cBhvr>
                                        <p:cTn id="15"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2">
                                            <p:txEl>
                                              <p:pRg st="2" end="2"/>
                                            </p:txEl>
                                          </p:spTgt>
                                        </p:tgtEl>
                                        <p:attrNameLst>
                                          <p:attrName>style.visibility</p:attrName>
                                        </p:attrNameLst>
                                      </p:cBhvr>
                                      <p:to>
                                        <p:strVal val="visible"/>
                                      </p:to>
                                    </p:set>
                                    <p:animEffect transition="in" filter="fade">
                                      <p:cBhvr>
                                        <p:cTn id="21" dur="1000"/>
                                        <p:tgtEl>
                                          <p:spTgt spid="12">
                                            <p:txEl>
                                              <p:pRg st="2" end="2"/>
                                            </p:txEl>
                                          </p:spTgt>
                                        </p:tgtEl>
                                      </p:cBhvr>
                                    </p:animEffect>
                                    <p:anim calcmode="lin" valueType="num">
                                      <p:cBhvr>
                                        <p:cTn id="22"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533400" y="533400"/>
            <a:ext cx="8305800" cy="5562600"/>
          </a:xfrm>
        </p:spPr>
        <p:txBody>
          <a:bodyPr>
            <a:noAutofit/>
          </a:bodyPr>
          <a:lstStyle/>
          <a:p>
            <a:r>
              <a:rPr lang="en-US" sz="3200" dirty="0" smtClean="0">
                <a:effectLst/>
              </a:rPr>
              <a:t>Make </a:t>
            </a:r>
            <a:r>
              <a:rPr lang="en-US" sz="3200" dirty="0">
                <a:effectLst/>
              </a:rPr>
              <a:t>sure </a:t>
            </a:r>
            <a:r>
              <a:rPr lang="en-US" sz="3200" dirty="0" smtClean="0">
                <a:effectLst/>
              </a:rPr>
              <a:t>you get </a:t>
            </a:r>
            <a:r>
              <a:rPr lang="en-US" sz="3200" dirty="0">
                <a:effectLst/>
              </a:rPr>
              <a:t>credit for all the easy and medium answers first. That means choosing which questions to answer and which ones to skip and then returning to answer if time allows. </a:t>
            </a:r>
            <a:endParaRPr lang="en-US" sz="3200" dirty="0" smtClean="0">
              <a:effectLst/>
            </a:endParaRPr>
          </a:p>
          <a:p>
            <a:r>
              <a:rPr lang="en-US" sz="3200" dirty="0" smtClean="0">
                <a:effectLst/>
              </a:rPr>
              <a:t>A </a:t>
            </a:r>
            <a:r>
              <a:rPr lang="en-US" sz="3200" dirty="0">
                <a:effectLst/>
              </a:rPr>
              <a:t>student who spends too much time on a single, hard question may not get to answer two or three easy questions in a later part of the exam.</a:t>
            </a:r>
            <a:endParaRPr lang="en-US" sz="3200" dirty="0"/>
          </a:p>
        </p:txBody>
      </p:sp>
    </p:spTree>
    <p:extLst>
      <p:ext uri="{BB962C8B-B14F-4D97-AF65-F5344CB8AC3E}">
        <p14:creationId xmlns:p14="http://schemas.microsoft.com/office/powerpoint/2010/main" val="681286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anim calcmode="lin" valueType="num">
                                      <p:cBhvr>
                                        <p:cTn id="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xEl>
                                              <p:pRg st="1" end="1"/>
                                            </p:txEl>
                                          </p:spTgt>
                                        </p:tgtEl>
                                        <p:attrNameLst>
                                          <p:attrName>style.visibility</p:attrName>
                                        </p:attrNameLst>
                                      </p:cBhvr>
                                      <p:to>
                                        <p:strVal val="visible"/>
                                      </p:to>
                                    </p:set>
                                    <p:animEffect transition="in" filter="fade">
                                      <p:cBhvr>
                                        <p:cTn id="14" dur="1000"/>
                                        <p:tgtEl>
                                          <p:spTgt spid="12">
                                            <p:txEl>
                                              <p:pRg st="1" end="1"/>
                                            </p:txEl>
                                          </p:spTgt>
                                        </p:tgtEl>
                                      </p:cBhvr>
                                    </p:animEffect>
                                    <p:anim calcmode="lin" valueType="num">
                                      <p:cBhvr>
                                        <p:cTn id="15"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457201"/>
            <a:ext cx="8077200" cy="5791200"/>
          </a:xfrm>
        </p:spPr>
        <p:txBody>
          <a:bodyPr>
            <a:noAutofit/>
          </a:bodyPr>
          <a:lstStyle/>
          <a:p>
            <a:r>
              <a:rPr lang="en-US" sz="2800" dirty="0">
                <a:effectLst/>
              </a:rPr>
              <a:t>When the question refers to a part of the sentence and asks for the meaning of a word or phrase in context, what a word refers to, or how a word functions, it is best to go back to the beginning of the sentence or even to the previous sentence and read completely to the end of the sentence to comprehend the meaning. </a:t>
            </a:r>
            <a:endParaRPr lang="en-US" sz="2800" dirty="0"/>
          </a:p>
          <a:p>
            <a:endParaRPr lang="en-US" sz="2800" dirty="0"/>
          </a:p>
          <a:p>
            <a:r>
              <a:rPr lang="en-US" sz="2800" dirty="0" smtClean="0"/>
              <a:t>Look </a:t>
            </a:r>
            <a:r>
              <a:rPr lang="en-US" sz="2800" dirty="0"/>
              <a:t>for key words such as </a:t>
            </a:r>
            <a:r>
              <a:rPr lang="en-US" sz="2800" b="1" dirty="0">
                <a:solidFill>
                  <a:srgbClr val="FFC000"/>
                </a:solidFill>
              </a:rPr>
              <a:t>first, then, next, finally, and after</a:t>
            </a:r>
            <a:r>
              <a:rPr lang="en-US" sz="2800" dirty="0"/>
              <a:t> when sequencing events</a:t>
            </a:r>
            <a:r>
              <a:rPr lang="en-US" sz="2800" dirty="0" smtClean="0"/>
              <a:t>.</a:t>
            </a:r>
            <a:endParaRPr lang="en-US" sz="2800" dirty="0"/>
          </a:p>
        </p:txBody>
      </p:sp>
    </p:spTree>
    <p:extLst>
      <p:ext uri="{BB962C8B-B14F-4D97-AF65-F5344CB8AC3E}">
        <p14:creationId xmlns:p14="http://schemas.microsoft.com/office/powerpoint/2010/main" val="1123724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609600"/>
            <a:ext cx="8229600" cy="5334000"/>
          </a:xfrm>
        </p:spPr>
        <p:txBody>
          <a:bodyPr>
            <a:normAutofit/>
          </a:bodyPr>
          <a:lstStyle/>
          <a:p>
            <a:r>
              <a:rPr lang="en-US" sz="3600" dirty="0"/>
              <a:t>The </a:t>
            </a:r>
            <a:r>
              <a:rPr lang="en-US" sz="3600" b="1" dirty="0">
                <a:solidFill>
                  <a:srgbClr val="FFC000"/>
                </a:solidFill>
              </a:rPr>
              <a:t>main idea</a:t>
            </a:r>
            <a:r>
              <a:rPr lang="en-US" sz="3600" dirty="0">
                <a:solidFill>
                  <a:srgbClr val="FFC000"/>
                </a:solidFill>
              </a:rPr>
              <a:t> </a:t>
            </a:r>
            <a:r>
              <a:rPr lang="en-US" sz="3600" dirty="0"/>
              <a:t>of a passage is most often at the very beginning and it may be stated again at the very end</a:t>
            </a:r>
            <a:r>
              <a:rPr lang="en-US" sz="3600" dirty="0" smtClean="0"/>
              <a:t>.</a:t>
            </a:r>
          </a:p>
          <a:p>
            <a:endParaRPr lang="en-US" sz="3600" dirty="0"/>
          </a:p>
          <a:p>
            <a:r>
              <a:rPr lang="en-US" sz="3600" dirty="0" smtClean="0"/>
              <a:t>If </a:t>
            </a:r>
            <a:r>
              <a:rPr lang="en-US" sz="3600" dirty="0"/>
              <a:t>you are asked about </a:t>
            </a:r>
            <a:r>
              <a:rPr lang="en-US" sz="3600" b="1" dirty="0">
                <a:solidFill>
                  <a:srgbClr val="FFC000"/>
                </a:solidFill>
              </a:rPr>
              <a:t>cause and effect</a:t>
            </a:r>
            <a:r>
              <a:rPr lang="en-US" sz="3600" dirty="0"/>
              <a:t>, look for key words such as since, because, as a result of, and therefore</a:t>
            </a:r>
            <a:r>
              <a:rPr lang="en-US" sz="3600" dirty="0" smtClean="0"/>
              <a:t>.</a:t>
            </a:r>
            <a:endParaRPr lang="en-US" sz="3600" dirty="0"/>
          </a:p>
        </p:txBody>
      </p:sp>
    </p:spTree>
    <p:extLst>
      <p:ext uri="{BB962C8B-B14F-4D97-AF65-F5344CB8AC3E}">
        <p14:creationId xmlns:p14="http://schemas.microsoft.com/office/powerpoint/2010/main" val="31282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762000"/>
            <a:ext cx="7696200" cy="4876800"/>
          </a:xfrm>
        </p:spPr>
        <p:txBody>
          <a:bodyPr>
            <a:noAutofit/>
          </a:bodyPr>
          <a:lstStyle/>
          <a:p>
            <a:pPr>
              <a:spcBef>
                <a:spcPts val="0"/>
              </a:spcBef>
              <a:spcAft>
                <a:spcPts val="1800"/>
              </a:spcAft>
            </a:pPr>
            <a:r>
              <a:rPr lang="en-US" sz="3200" dirty="0"/>
              <a:t>Read the question and ALL the answers.</a:t>
            </a:r>
          </a:p>
          <a:p>
            <a:pPr>
              <a:spcBef>
                <a:spcPts val="0"/>
              </a:spcBef>
              <a:spcAft>
                <a:spcPts val="1800"/>
              </a:spcAft>
            </a:pPr>
            <a:r>
              <a:rPr lang="en-US" sz="3200" dirty="0" smtClean="0"/>
              <a:t>The </a:t>
            </a:r>
            <a:r>
              <a:rPr lang="en-US" sz="3200" dirty="0">
                <a:solidFill>
                  <a:srgbClr val="FFC000"/>
                </a:solidFill>
              </a:rPr>
              <a:t>process of elimination </a:t>
            </a:r>
            <a:r>
              <a:rPr lang="en-US" sz="3200" dirty="0"/>
              <a:t>can help you choose the correct answer in a multiple-choice question. Start by crossing off the answers that couldn't be right. Then spend your time focusing on the possible correct choices before selecting your answer. </a:t>
            </a:r>
          </a:p>
        </p:txBody>
      </p:sp>
    </p:spTree>
    <p:extLst>
      <p:ext uri="{BB962C8B-B14F-4D97-AF65-F5344CB8AC3E}">
        <p14:creationId xmlns:p14="http://schemas.microsoft.com/office/powerpoint/2010/main" val="132852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447800"/>
            <a:ext cx="8153400" cy="4876800"/>
          </a:xfrm>
        </p:spPr>
        <p:txBody>
          <a:bodyPr>
            <a:noAutofit/>
          </a:bodyPr>
          <a:lstStyle/>
          <a:p>
            <a:pPr>
              <a:spcBef>
                <a:spcPts val="0"/>
              </a:spcBef>
              <a:spcAft>
                <a:spcPts val="1800"/>
              </a:spcAft>
            </a:pPr>
            <a:r>
              <a:rPr lang="en-US" sz="2800" dirty="0" smtClean="0"/>
              <a:t>Watch </a:t>
            </a:r>
            <a:r>
              <a:rPr lang="en-US" sz="2800" dirty="0"/>
              <a:t>out for negative and extreme words. Whenever you find negative words such as </a:t>
            </a:r>
            <a:r>
              <a:rPr lang="en-US" sz="2800" b="1" i="1" dirty="0"/>
              <a:t>not</a:t>
            </a:r>
            <a:r>
              <a:rPr lang="en-US" sz="2800" dirty="0"/>
              <a:t> or </a:t>
            </a:r>
            <a:r>
              <a:rPr lang="en-US" sz="2800" b="1" i="1" dirty="0"/>
              <a:t>except</a:t>
            </a:r>
            <a:r>
              <a:rPr lang="en-US" sz="2800" dirty="0"/>
              <a:t> in the stem or in the options, circle them so they will stand out. But make sure you take them into consideration when you choose your answer.</a:t>
            </a:r>
            <a:r>
              <a:rPr lang="en-US" sz="2800" dirty="0" smtClean="0"/>
              <a:t>.</a:t>
            </a:r>
            <a:endParaRPr lang="en-US" sz="2800" dirty="0"/>
          </a:p>
          <a:p>
            <a:pPr>
              <a:spcBef>
                <a:spcPts val="0"/>
              </a:spcBef>
              <a:spcAft>
                <a:spcPts val="1800"/>
              </a:spcAft>
            </a:pPr>
            <a:r>
              <a:rPr lang="en-US" sz="2800" dirty="0" smtClean="0"/>
              <a:t>Look out for working such as, </a:t>
            </a:r>
            <a:r>
              <a:rPr lang="en-US" sz="2800" dirty="0"/>
              <a:t>"What is the opposite of...", "Which one is not included...", "All of these happened except</a:t>
            </a:r>
            <a:r>
              <a:rPr lang="en-US" sz="2800" dirty="0" smtClean="0"/>
              <a:t>...“</a:t>
            </a:r>
          </a:p>
          <a:p>
            <a:endParaRPr lang="en-US" sz="3200" dirty="0"/>
          </a:p>
        </p:txBody>
      </p:sp>
      <p:sp>
        <p:nvSpPr>
          <p:cNvPr id="6" name="Title 5"/>
          <p:cNvSpPr>
            <a:spLocks noGrp="1"/>
          </p:cNvSpPr>
          <p:nvPr>
            <p:ph type="title"/>
          </p:nvPr>
        </p:nvSpPr>
        <p:spPr>
          <a:xfrm>
            <a:off x="609600" y="304800"/>
            <a:ext cx="7543800" cy="914400"/>
          </a:xfrm>
        </p:spPr>
        <p:txBody>
          <a:bodyPr/>
          <a:lstStyle/>
          <a:p>
            <a:r>
              <a:rPr lang="en-US" dirty="0" smtClean="0">
                <a:solidFill>
                  <a:srgbClr val="FFC000"/>
                </a:solidFill>
              </a:rPr>
              <a:t>Watch the wording</a:t>
            </a:r>
            <a:endParaRPr lang="en-US" dirty="0">
              <a:solidFill>
                <a:srgbClr val="FFC000"/>
              </a:solidFill>
            </a:endParaRPr>
          </a:p>
        </p:txBody>
      </p:sp>
    </p:spTree>
    <p:extLst>
      <p:ext uri="{BB962C8B-B14F-4D97-AF65-F5344CB8AC3E}">
        <p14:creationId xmlns:p14="http://schemas.microsoft.com/office/powerpoint/2010/main" val="4160541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914400" y="685801"/>
            <a:ext cx="7315200" cy="4724399"/>
          </a:xfrm>
        </p:spPr>
        <p:txBody>
          <a:bodyPr>
            <a:normAutofit/>
          </a:bodyPr>
          <a:lstStyle/>
          <a:p>
            <a:r>
              <a:rPr lang="en-US" sz="3200" dirty="0">
                <a:solidFill>
                  <a:srgbClr val="FFFFFF"/>
                </a:solidFill>
              </a:rPr>
              <a:t>Stick to the subject of the reading. When a multiple-choice question includes options that you don’t recognize or seem out of place, then it is a good bet that the strange options are decoys. Also, you may not recognize a right answer, but if you can eliminate the other three, choose it.</a:t>
            </a:r>
          </a:p>
          <a:p>
            <a:endParaRPr lang="en-US" dirty="0"/>
          </a:p>
        </p:txBody>
      </p:sp>
    </p:spTree>
    <p:extLst>
      <p:ext uri="{BB962C8B-B14F-4D97-AF65-F5344CB8AC3E}">
        <p14:creationId xmlns:p14="http://schemas.microsoft.com/office/powerpoint/2010/main" val="1388487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685800" y="685801"/>
            <a:ext cx="7543800" cy="5333999"/>
          </a:xfrm>
        </p:spPr>
        <p:txBody>
          <a:bodyPr/>
          <a:lstStyle/>
          <a:p>
            <a:r>
              <a:rPr lang="en-US" sz="2800" dirty="0"/>
              <a:t>Circle </a:t>
            </a:r>
            <a:r>
              <a:rPr lang="en-US" sz="2800" dirty="0">
                <a:solidFill>
                  <a:srgbClr val="FFC000"/>
                </a:solidFill>
              </a:rPr>
              <a:t>extreme</a:t>
            </a:r>
            <a:r>
              <a:rPr lang="en-US" sz="2800" dirty="0"/>
              <a:t> (100%) words such as: </a:t>
            </a:r>
            <a:r>
              <a:rPr lang="en-US" sz="2800" b="1" i="1" dirty="0"/>
              <a:t>never</a:t>
            </a:r>
            <a:r>
              <a:rPr lang="en-US" sz="2800" dirty="0"/>
              <a:t>, </a:t>
            </a:r>
            <a:r>
              <a:rPr lang="en-US" sz="2800" b="1" i="1" dirty="0"/>
              <a:t>no</a:t>
            </a:r>
            <a:r>
              <a:rPr lang="en-US" sz="2800" dirty="0"/>
              <a:t>, </a:t>
            </a:r>
            <a:r>
              <a:rPr lang="en-US" sz="2800" b="1" i="1" dirty="0"/>
              <a:t>none</a:t>
            </a:r>
            <a:r>
              <a:rPr lang="en-US" sz="2800" dirty="0"/>
              <a:t>, </a:t>
            </a:r>
            <a:r>
              <a:rPr lang="en-US" sz="2800" b="1" i="1" dirty="0"/>
              <a:t>best</a:t>
            </a:r>
            <a:r>
              <a:rPr lang="en-US" sz="2800" dirty="0"/>
              <a:t>, </a:t>
            </a:r>
            <a:r>
              <a:rPr lang="en-US" sz="2800" b="1" i="1" dirty="0"/>
              <a:t>worst</a:t>
            </a:r>
            <a:r>
              <a:rPr lang="en-US" sz="2800" dirty="0"/>
              <a:t>,</a:t>
            </a:r>
            <a:r>
              <a:rPr lang="en-US" sz="2800" b="1" i="1" dirty="0"/>
              <a:t> all</a:t>
            </a:r>
            <a:r>
              <a:rPr lang="en-US" sz="2800" dirty="0"/>
              <a:t>, and</a:t>
            </a:r>
            <a:r>
              <a:rPr lang="en-US" sz="2800" b="1" i="1" dirty="0"/>
              <a:t> every</a:t>
            </a:r>
            <a:r>
              <a:rPr lang="en-US" sz="2800" dirty="0"/>
              <a:t>; and be very suspicious of the options in which you find them. Be aware of words like “</a:t>
            </a:r>
            <a:r>
              <a:rPr lang="en-US" sz="2800" b="1" i="1" dirty="0"/>
              <a:t>always</a:t>
            </a:r>
            <a:r>
              <a:rPr lang="en-US" sz="2800" dirty="0"/>
              <a:t>”, “</a:t>
            </a:r>
            <a:r>
              <a:rPr lang="en-US" sz="2800" b="1" i="1" dirty="0"/>
              <a:t>never</a:t>
            </a:r>
            <a:r>
              <a:rPr lang="en-US" sz="2800" dirty="0"/>
              <a:t>”, “</a:t>
            </a:r>
            <a:r>
              <a:rPr lang="en-US" sz="2800" b="1" i="1" dirty="0"/>
              <a:t>only</a:t>
            </a:r>
            <a:r>
              <a:rPr lang="en-US" sz="2800" dirty="0"/>
              <a:t>”, “</a:t>
            </a:r>
            <a:r>
              <a:rPr lang="en-US" sz="2800" b="1" i="1" dirty="0"/>
              <a:t>must</a:t>
            </a:r>
            <a:r>
              <a:rPr lang="en-US" sz="2800" dirty="0"/>
              <a:t>”, and “</a:t>
            </a:r>
            <a:r>
              <a:rPr lang="en-US" sz="2800" b="1" i="1" dirty="0"/>
              <a:t>completely</a:t>
            </a:r>
            <a:r>
              <a:rPr lang="en-US" sz="2800" dirty="0"/>
              <a:t>.” These are often the wrong answers since there are many exceptions to rules</a:t>
            </a:r>
            <a:r>
              <a:rPr lang="en-US" sz="2800" dirty="0" smtClean="0"/>
              <a:t>.</a:t>
            </a:r>
          </a:p>
          <a:p>
            <a:endParaRPr lang="en-US" sz="2800" dirty="0" smtClean="0"/>
          </a:p>
          <a:p>
            <a:r>
              <a:rPr lang="en-US" sz="3200" dirty="0"/>
              <a:t>Notice </a:t>
            </a:r>
            <a:r>
              <a:rPr lang="en-US" sz="3200" dirty="0">
                <a:solidFill>
                  <a:srgbClr val="FFC000"/>
                </a:solidFill>
              </a:rPr>
              <a:t>qualifier words </a:t>
            </a:r>
            <a:r>
              <a:rPr lang="en-US" sz="3200" dirty="0"/>
              <a:t>such as: </a:t>
            </a:r>
            <a:r>
              <a:rPr lang="en-US" sz="3200" b="1" i="1" dirty="0"/>
              <a:t>most</a:t>
            </a:r>
            <a:r>
              <a:rPr lang="en-US" sz="3200" dirty="0"/>
              <a:t>, </a:t>
            </a:r>
            <a:r>
              <a:rPr lang="en-US" sz="3200" b="1" i="1" dirty="0"/>
              <a:t>some</a:t>
            </a:r>
            <a:r>
              <a:rPr lang="en-US" sz="3200" dirty="0"/>
              <a:t>, </a:t>
            </a:r>
            <a:r>
              <a:rPr lang="en-US" sz="3200" b="1" i="1" dirty="0"/>
              <a:t>usually</a:t>
            </a:r>
            <a:r>
              <a:rPr lang="en-US" sz="3200" dirty="0"/>
              <a:t>, and </a:t>
            </a:r>
            <a:r>
              <a:rPr lang="en-US" sz="3200" b="1" i="1" dirty="0"/>
              <a:t>seldom</a:t>
            </a:r>
            <a:r>
              <a:rPr lang="en-US" sz="3200" dirty="0"/>
              <a:t>.</a:t>
            </a:r>
          </a:p>
          <a:p>
            <a:pPr marL="18288" indent="0">
              <a:buNone/>
            </a:pPr>
            <a:endParaRPr lang="en-US" dirty="0"/>
          </a:p>
          <a:p>
            <a:pPr>
              <a:buFontTx/>
              <a:buNone/>
            </a:pPr>
            <a:endParaRPr lang="en-US" dirty="0"/>
          </a:p>
        </p:txBody>
      </p:sp>
    </p:spTree>
    <p:extLst>
      <p:ext uri="{BB962C8B-B14F-4D97-AF65-F5344CB8AC3E}">
        <p14:creationId xmlns:p14="http://schemas.microsoft.com/office/powerpoint/2010/main" val="7997716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1000"/>
                                        <p:tgtEl>
                                          <p:spTgt spid="20483">
                                            <p:txEl>
                                              <p:pRg st="0" end="0"/>
                                            </p:txEl>
                                          </p:spTgt>
                                        </p:tgtEl>
                                      </p:cBhvr>
                                    </p:animEffect>
                                    <p:anim calcmode="lin" valueType="num">
                                      <p:cBhvr>
                                        <p:cTn id="8" dur="10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48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0483">
                                            <p:txEl>
                                              <p:pRg st="2" end="2"/>
                                            </p:txEl>
                                          </p:spTgt>
                                        </p:tgtEl>
                                        <p:attrNameLst>
                                          <p:attrName>style.visibility</p:attrName>
                                        </p:attrNameLst>
                                      </p:cBhvr>
                                      <p:to>
                                        <p:strVal val="visible"/>
                                      </p:to>
                                    </p:set>
                                    <p:animEffect transition="in" filter="fade">
                                      <p:cBhvr>
                                        <p:cTn id="14" dur="1000"/>
                                        <p:tgtEl>
                                          <p:spTgt spid="20483">
                                            <p:txEl>
                                              <p:pRg st="2" end="2"/>
                                            </p:txEl>
                                          </p:spTgt>
                                        </p:tgtEl>
                                      </p:cBhvr>
                                    </p:animEffect>
                                    <p:anim calcmode="lin" valueType="num">
                                      <p:cBhvr>
                                        <p:cTn id="15" dur="10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048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533400"/>
            <a:ext cx="8229600" cy="5592763"/>
          </a:xfrm>
        </p:spPr>
        <p:txBody>
          <a:bodyPr/>
          <a:lstStyle/>
          <a:p>
            <a:endParaRPr lang="en-US" dirty="0"/>
          </a:p>
          <a:p>
            <a:endParaRPr lang="en-US" dirty="0"/>
          </a:p>
          <a:p>
            <a:r>
              <a:rPr lang="en-US" sz="3600" dirty="0"/>
              <a:t>Change double negatives into single positives. (e.g. He was not </a:t>
            </a:r>
            <a:r>
              <a:rPr lang="en-US" sz="3600" dirty="0" err="1"/>
              <a:t>unresponsible</a:t>
            </a:r>
            <a:r>
              <a:rPr lang="en-US" sz="3600" dirty="0"/>
              <a:t>. – He was responsible.</a:t>
            </a:r>
          </a:p>
          <a:p>
            <a:pPr>
              <a:buFontTx/>
              <a:buNone/>
            </a:pPr>
            <a:endParaRPr lang="en-US" sz="3600" dirty="0"/>
          </a:p>
          <a:p>
            <a:r>
              <a:rPr lang="en-US" sz="3600" dirty="0"/>
              <a:t>The option “all the above” is often </a:t>
            </a:r>
            <a:r>
              <a:rPr lang="en-US" sz="3600" dirty="0" smtClean="0"/>
              <a:t>correct.</a:t>
            </a:r>
            <a:endParaRPr lang="en-US" sz="3600" dirty="0"/>
          </a:p>
          <a:p>
            <a:pPr>
              <a:buFontTx/>
              <a:buNone/>
            </a:pPr>
            <a:endParaRPr lang="en-US" sz="2400" dirty="0"/>
          </a:p>
          <a:p>
            <a:endParaRPr lang="en-US" dirty="0"/>
          </a:p>
        </p:txBody>
      </p:sp>
    </p:spTree>
    <p:extLst>
      <p:ext uri="{BB962C8B-B14F-4D97-AF65-F5344CB8AC3E}">
        <p14:creationId xmlns:p14="http://schemas.microsoft.com/office/powerpoint/2010/main" val="25767951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4339">
                                            <p:txEl>
                                              <p:pRg st="2" end="2"/>
                                            </p:txEl>
                                          </p:spTgt>
                                        </p:tgtEl>
                                        <p:attrNameLst>
                                          <p:attrName>style.visibility</p:attrName>
                                        </p:attrNameLst>
                                      </p:cBhvr>
                                      <p:to>
                                        <p:strVal val="visible"/>
                                      </p:to>
                                    </p:set>
                                    <p:animEffect transition="in" filter="fade">
                                      <p:cBhvr>
                                        <p:cTn id="7" dur="1000"/>
                                        <p:tgtEl>
                                          <p:spTgt spid="14339">
                                            <p:txEl>
                                              <p:pRg st="2" end="2"/>
                                            </p:txEl>
                                          </p:spTgt>
                                        </p:tgtEl>
                                      </p:cBhvr>
                                    </p:animEffect>
                                    <p:anim calcmode="lin" valueType="num">
                                      <p:cBhvr>
                                        <p:cTn id="8"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43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4339">
                                            <p:txEl>
                                              <p:pRg st="4" end="4"/>
                                            </p:txEl>
                                          </p:spTgt>
                                        </p:tgtEl>
                                        <p:attrNameLst>
                                          <p:attrName>style.visibility</p:attrName>
                                        </p:attrNameLst>
                                      </p:cBhvr>
                                      <p:to>
                                        <p:strVal val="visible"/>
                                      </p:to>
                                    </p:set>
                                    <p:animEffect transition="in" filter="fade">
                                      <p:cBhvr>
                                        <p:cTn id="14" dur="1000"/>
                                        <p:tgtEl>
                                          <p:spTgt spid="14339">
                                            <p:txEl>
                                              <p:pRg st="4" end="4"/>
                                            </p:txEl>
                                          </p:spTgt>
                                        </p:tgtEl>
                                      </p:cBhvr>
                                    </p:animEffect>
                                    <p:anim calcmode="lin" valueType="num">
                                      <p:cBhvr>
                                        <p:cTn id="15" dur="10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1433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685800" y="685800"/>
            <a:ext cx="7848600" cy="5333999"/>
          </a:xfrm>
        </p:spPr>
        <p:txBody>
          <a:bodyPr/>
          <a:lstStyle/>
          <a:p>
            <a:r>
              <a:rPr lang="en-US" sz="3200" dirty="0">
                <a:solidFill>
                  <a:srgbClr val="FFC000"/>
                </a:solidFill>
              </a:rPr>
              <a:t>Check for look-alike options</a:t>
            </a:r>
            <a:r>
              <a:rPr lang="en-US" sz="3200" dirty="0">
                <a:solidFill>
                  <a:srgbClr val="FFFFFF"/>
                </a:solidFill>
              </a:rPr>
              <a:t>: Test makers sometimes include, in one question, two options that are alike except for one word. Such a pair seems to indicate where the test maker’s interest was focused, so it is logical to assume that one of the pair is the correct answer.</a:t>
            </a:r>
          </a:p>
          <a:p>
            <a:pPr>
              <a:buFontTx/>
              <a:buNone/>
            </a:pPr>
            <a:endParaRPr lang="en-US" dirty="0"/>
          </a:p>
        </p:txBody>
      </p:sp>
    </p:spTree>
    <p:extLst>
      <p:ext uri="{BB962C8B-B14F-4D97-AF65-F5344CB8AC3E}">
        <p14:creationId xmlns:p14="http://schemas.microsoft.com/office/powerpoint/2010/main" val="13262416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685801"/>
            <a:ext cx="8458200" cy="4343399"/>
          </a:xfrm>
        </p:spPr>
        <p:txBody>
          <a:bodyPr>
            <a:noAutofit/>
          </a:bodyPr>
          <a:lstStyle/>
          <a:p>
            <a:pPr>
              <a:spcBef>
                <a:spcPts val="0"/>
              </a:spcBef>
              <a:spcAft>
                <a:spcPts val="1800"/>
              </a:spcAft>
            </a:pPr>
            <a:r>
              <a:rPr lang="en-US" sz="3200" dirty="0"/>
              <a:t>Cramming doesn't work. If you've followed a study plan, the night before the test you should do a quick review and get to bed early. </a:t>
            </a:r>
            <a:endParaRPr lang="en-US" sz="3200" dirty="0" smtClean="0"/>
          </a:p>
          <a:p>
            <a:pPr>
              <a:spcBef>
                <a:spcPts val="0"/>
              </a:spcBef>
              <a:spcAft>
                <a:spcPts val="1800"/>
              </a:spcAft>
            </a:pPr>
            <a:r>
              <a:rPr lang="en-US" sz="3200" dirty="0" smtClean="0"/>
              <a:t>Remember</a:t>
            </a:r>
            <a:r>
              <a:rPr lang="en-US" sz="3200" dirty="0"/>
              <a:t>, your brain and body need sleep to function well, so don't stay up late! </a:t>
            </a:r>
            <a:endParaRPr lang="en-US" sz="3200" dirty="0" smtClean="0"/>
          </a:p>
          <a:p>
            <a:pPr>
              <a:spcBef>
                <a:spcPts val="0"/>
              </a:spcBef>
              <a:spcAft>
                <a:spcPts val="1800"/>
              </a:spcAft>
            </a:pPr>
            <a:r>
              <a:rPr lang="en-US" sz="3200" dirty="0" smtClean="0"/>
              <a:t>Put several Number 2 pencils and erasers in your backpack.</a:t>
            </a:r>
            <a:r>
              <a:rPr lang="en-US" sz="3200" dirty="0"/>
              <a:t/>
            </a:r>
            <a:br>
              <a:rPr lang="en-US" sz="3200" dirty="0"/>
            </a:br>
            <a:endParaRPr lang="en-US" sz="3200" dirty="0"/>
          </a:p>
        </p:txBody>
      </p:sp>
      <p:sp>
        <p:nvSpPr>
          <p:cNvPr id="3" name="Title 2"/>
          <p:cNvSpPr>
            <a:spLocks noGrp="1"/>
          </p:cNvSpPr>
          <p:nvPr>
            <p:ph type="title"/>
          </p:nvPr>
        </p:nvSpPr>
        <p:spPr/>
        <p:txBody>
          <a:bodyPr/>
          <a:lstStyle/>
          <a:p>
            <a:r>
              <a:rPr lang="en-US" dirty="0" smtClean="0">
                <a:solidFill>
                  <a:srgbClr val="FFC000"/>
                </a:solidFill>
              </a:rPr>
              <a:t>The night before</a:t>
            </a:r>
            <a:endParaRPr lang="en-US" dirty="0">
              <a:solidFill>
                <a:srgbClr val="FFC000"/>
              </a:solidFill>
            </a:endParaRPr>
          </a:p>
        </p:txBody>
      </p:sp>
    </p:spTree>
    <p:extLst>
      <p:ext uri="{BB962C8B-B14F-4D97-AF65-F5344CB8AC3E}">
        <p14:creationId xmlns:p14="http://schemas.microsoft.com/office/powerpoint/2010/main" val="3021335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457200" y="533400"/>
            <a:ext cx="8229600" cy="5943600"/>
          </a:xfrm>
        </p:spPr>
        <p:txBody>
          <a:bodyPr/>
          <a:lstStyle/>
          <a:p>
            <a:endParaRPr lang="en-US" dirty="0">
              <a:solidFill>
                <a:srgbClr val="FFFFFF"/>
              </a:solidFill>
            </a:endParaRPr>
          </a:p>
          <a:p>
            <a:r>
              <a:rPr lang="en-US" sz="3200" dirty="0">
                <a:solidFill>
                  <a:srgbClr val="FFC000"/>
                </a:solidFill>
              </a:rPr>
              <a:t>Notice longer or more inclusive options</a:t>
            </a:r>
            <a:r>
              <a:rPr lang="en-US" sz="3200" dirty="0">
                <a:solidFill>
                  <a:srgbClr val="FFFFFF"/>
                </a:solidFill>
              </a:rPr>
              <a:t>: In multiple-choice questions, the correct option is often longer or more inclusive of qualities or ideas than the decoys. Another </a:t>
            </a:r>
            <a:r>
              <a:rPr lang="en-US" sz="3200" dirty="0" err="1">
                <a:solidFill>
                  <a:srgbClr val="FFFFFF"/>
                </a:solidFill>
              </a:rPr>
              <a:t>testmaker</a:t>
            </a:r>
            <a:r>
              <a:rPr lang="en-US" sz="3200" dirty="0">
                <a:solidFill>
                  <a:srgbClr val="FFFFFF"/>
                </a:solidFill>
              </a:rPr>
              <a:t> tactic is to include a decoy, the correct answer, an option that is too general, and one that is too specific or limited. </a:t>
            </a:r>
          </a:p>
        </p:txBody>
      </p:sp>
    </p:spTree>
    <p:extLst>
      <p:ext uri="{BB962C8B-B14F-4D97-AF65-F5344CB8AC3E}">
        <p14:creationId xmlns:p14="http://schemas.microsoft.com/office/powerpoint/2010/main" val="18325758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2800" dirty="0">
                <a:solidFill>
                  <a:srgbClr val="FFC000"/>
                </a:solidFill>
              </a:rPr>
              <a:t>“ Read for right answers.” Read and answer with the purpose of choosing the one answer that the </a:t>
            </a:r>
            <a:r>
              <a:rPr lang="en-US" sz="2800" dirty="0" err="1">
                <a:solidFill>
                  <a:srgbClr val="FFC000"/>
                </a:solidFill>
              </a:rPr>
              <a:t>testmaker</a:t>
            </a:r>
            <a:r>
              <a:rPr lang="en-US" sz="2800" dirty="0">
                <a:solidFill>
                  <a:srgbClr val="FFC000"/>
                </a:solidFill>
              </a:rPr>
              <a:t> intended.</a:t>
            </a:r>
          </a:p>
        </p:txBody>
      </p:sp>
      <p:sp>
        <p:nvSpPr>
          <p:cNvPr id="7171" name="Rectangle 3"/>
          <p:cNvSpPr>
            <a:spLocks noGrp="1" noChangeArrowheads="1"/>
          </p:cNvSpPr>
          <p:nvPr>
            <p:ph type="body" idx="1"/>
          </p:nvPr>
        </p:nvSpPr>
        <p:spPr>
          <a:xfrm>
            <a:off x="1143000" y="685801"/>
            <a:ext cx="7086600" cy="3733799"/>
          </a:xfrm>
        </p:spPr>
        <p:txBody>
          <a:bodyPr/>
          <a:lstStyle/>
          <a:p>
            <a:endParaRPr lang="en-US" dirty="0">
              <a:solidFill>
                <a:srgbClr val="FFFFFF"/>
              </a:solidFill>
            </a:endParaRPr>
          </a:p>
          <a:p>
            <a:r>
              <a:rPr lang="en-US" sz="3200" dirty="0">
                <a:solidFill>
                  <a:srgbClr val="FFFFFF"/>
                </a:solidFill>
              </a:rPr>
              <a:t>Use the text, not your life, to answer questions. There is almost always something in the text that will give you a clue to finding the correct answer.</a:t>
            </a:r>
          </a:p>
        </p:txBody>
      </p:sp>
    </p:spTree>
    <p:extLst>
      <p:ext uri="{BB962C8B-B14F-4D97-AF65-F5344CB8AC3E}">
        <p14:creationId xmlns:p14="http://schemas.microsoft.com/office/powerpoint/2010/main" val="5898345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609600" y="533400"/>
            <a:ext cx="7543800" cy="5562600"/>
          </a:xfrm>
        </p:spPr>
        <p:txBody>
          <a:bodyPr>
            <a:noAutofit/>
          </a:bodyPr>
          <a:lstStyle/>
          <a:p>
            <a:r>
              <a:rPr lang="en-US" sz="3600" dirty="0" smtClean="0">
                <a:effectLst/>
              </a:rPr>
              <a:t>Do a </a:t>
            </a:r>
            <a:r>
              <a:rPr lang="en-US" sz="3600" dirty="0">
                <a:effectLst/>
              </a:rPr>
              <a:t>quick check of the number of the question and the number on the </a:t>
            </a:r>
            <a:r>
              <a:rPr lang="en-US" sz="3600" dirty="0" err="1">
                <a:effectLst/>
              </a:rPr>
              <a:t>Scantron</a:t>
            </a:r>
            <a:r>
              <a:rPr lang="en-US" sz="3600" dirty="0">
                <a:effectLst/>
              </a:rPr>
              <a:t> forms every time they see a zero (10, 20, 30, and so on). This double-check can keep them from getting off track, having to go back to find their error, and wasting valuable time.</a:t>
            </a:r>
            <a:br>
              <a:rPr lang="en-US" sz="3600" dirty="0">
                <a:effectLst/>
              </a:rPr>
            </a:br>
            <a:endParaRPr lang="en-US" sz="3600" dirty="0"/>
          </a:p>
        </p:txBody>
      </p:sp>
    </p:spTree>
    <p:extLst>
      <p:ext uri="{BB962C8B-B14F-4D97-AF65-F5344CB8AC3E}">
        <p14:creationId xmlns:p14="http://schemas.microsoft.com/office/powerpoint/2010/main" val="38130498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04800" y="685800"/>
            <a:ext cx="8229600" cy="808038"/>
          </a:xfrm>
        </p:spPr>
        <p:txBody>
          <a:bodyPr/>
          <a:lstStyle/>
          <a:p>
            <a:r>
              <a:rPr lang="en-US" dirty="0"/>
              <a:t>“</a:t>
            </a:r>
            <a:r>
              <a:rPr lang="en-US" sz="3200" dirty="0"/>
              <a:t>Basics of Test-Taking”</a:t>
            </a:r>
            <a:endParaRPr lang="en-US" dirty="0"/>
          </a:p>
        </p:txBody>
      </p:sp>
      <p:sp>
        <p:nvSpPr>
          <p:cNvPr id="10243" name="Rectangle 3"/>
          <p:cNvSpPr>
            <a:spLocks noGrp="1" noChangeArrowheads="1"/>
          </p:cNvSpPr>
          <p:nvPr>
            <p:ph type="body" idx="1"/>
          </p:nvPr>
        </p:nvSpPr>
        <p:spPr>
          <a:xfrm>
            <a:off x="228600" y="1066800"/>
            <a:ext cx="8610600" cy="5410200"/>
          </a:xfrm>
        </p:spPr>
        <p:txBody>
          <a:bodyPr>
            <a:noAutofit/>
          </a:bodyPr>
          <a:lstStyle/>
          <a:p>
            <a:r>
              <a:rPr lang="en-US" sz="3200" dirty="0"/>
              <a:t>Read the directions because they can give unexpected helpful </a:t>
            </a:r>
            <a:r>
              <a:rPr lang="en-US" sz="3200" dirty="0" smtClean="0"/>
              <a:t>information.</a:t>
            </a:r>
            <a:endParaRPr lang="en-US" sz="3200" dirty="0"/>
          </a:p>
          <a:p>
            <a:r>
              <a:rPr lang="en-US" sz="3200" dirty="0"/>
              <a:t>Guess! (Most tests count a non-answer and a wrong answer as the same</a:t>
            </a:r>
            <a:r>
              <a:rPr lang="en-US" sz="3200" dirty="0" smtClean="0"/>
              <a:t>).</a:t>
            </a:r>
            <a:endParaRPr lang="en-US" sz="3200" dirty="0"/>
          </a:p>
          <a:p>
            <a:r>
              <a:rPr lang="en-US" sz="3200" dirty="0"/>
              <a:t>Learn the language of test questions</a:t>
            </a:r>
            <a:r>
              <a:rPr lang="en-US" sz="3200" dirty="0" smtClean="0"/>
              <a:t>.</a:t>
            </a:r>
            <a:endParaRPr lang="en-US" sz="3200" dirty="0"/>
          </a:p>
          <a:p>
            <a:r>
              <a:rPr lang="en-US" sz="3200" dirty="0"/>
              <a:t>Read the entire question and all of the answer options.</a:t>
            </a:r>
          </a:p>
        </p:txBody>
      </p:sp>
    </p:spTree>
    <p:extLst>
      <p:ext uri="{BB962C8B-B14F-4D97-AF65-F5344CB8AC3E}">
        <p14:creationId xmlns:p14="http://schemas.microsoft.com/office/powerpoint/2010/main" val="11122631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1000"/>
                                        <p:tgtEl>
                                          <p:spTgt spid="10243">
                                            <p:txEl>
                                              <p:pRg st="0" end="0"/>
                                            </p:txEl>
                                          </p:spTgt>
                                        </p:tgtEl>
                                      </p:cBhvr>
                                    </p:animEffect>
                                    <p:anim calcmode="lin" valueType="num">
                                      <p:cBhvr>
                                        <p:cTn id="8" dur="10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2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243">
                                            <p:txEl>
                                              <p:pRg st="1" end="1"/>
                                            </p:txEl>
                                          </p:spTgt>
                                        </p:tgtEl>
                                        <p:attrNameLst>
                                          <p:attrName>style.visibility</p:attrName>
                                        </p:attrNameLst>
                                      </p:cBhvr>
                                      <p:to>
                                        <p:strVal val="visible"/>
                                      </p:to>
                                    </p:set>
                                    <p:animEffect transition="in" filter="fade">
                                      <p:cBhvr>
                                        <p:cTn id="14" dur="1000"/>
                                        <p:tgtEl>
                                          <p:spTgt spid="10243">
                                            <p:txEl>
                                              <p:pRg st="1" end="1"/>
                                            </p:txEl>
                                          </p:spTgt>
                                        </p:tgtEl>
                                      </p:cBhvr>
                                    </p:animEffect>
                                    <p:anim calcmode="lin" valueType="num">
                                      <p:cBhvr>
                                        <p:cTn id="15" dur="10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2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0243">
                                            <p:txEl>
                                              <p:pRg st="2" end="2"/>
                                            </p:txEl>
                                          </p:spTgt>
                                        </p:tgtEl>
                                        <p:attrNameLst>
                                          <p:attrName>style.visibility</p:attrName>
                                        </p:attrNameLst>
                                      </p:cBhvr>
                                      <p:to>
                                        <p:strVal val="visible"/>
                                      </p:to>
                                    </p:set>
                                    <p:animEffect transition="in" filter="fade">
                                      <p:cBhvr>
                                        <p:cTn id="21" dur="1000"/>
                                        <p:tgtEl>
                                          <p:spTgt spid="10243">
                                            <p:txEl>
                                              <p:pRg st="2" end="2"/>
                                            </p:txEl>
                                          </p:spTgt>
                                        </p:tgtEl>
                                      </p:cBhvr>
                                    </p:animEffect>
                                    <p:anim calcmode="lin" valueType="num">
                                      <p:cBhvr>
                                        <p:cTn id="22" dur="10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024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243">
                                            <p:txEl>
                                              <p:pRg st="3" end="3"/>
                                            </p:txEl>
                                          </p:spTgt>
                                        </p:tgtEl>
                                        <p:attrNameLst>
                                          <p:attrName>style.visibility</p:attrName>
                                        </p:attrNameLst>
                                      </p:cBhvr>
                                      <p:to>
                                        <p:strVal val="visible"/>
                                      </p:to>
                                    </p:set>
                                    <p:animEffect transition="in" filter="fade">
                                      <p:cBhvr>
                                        <p:cTn id="28" dur="1000"/>
                                        <p:tgtEl>
                                          <p:spTgt spid="10243">
                                            <p:txEl>
                                              <p:pRg st="3" end="3"/>
                                            </p:txEl>
                                          </p:spTgt>
                                        </p:tgtEl>
                                      </p:cBhvr>
                                    </p:animEffect>
                                    <p:anim calcmode="lin" valueType="num">
                                      <p:cBhvr>
                                        <p:cTn id="29" dur="10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024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81000"/>
            <a:ext cx="8382000" cy="4876799"/>
          </a:xfrm>
        </p:spPr>
        <p:txBody>
          <a:bodyPr>
            <a:normAutofit/>
          </a:bodyPr>
          <a:lstStyle/>
          <a:p>
            <a:r>
              <a:rPr lang="en-US" sz="3200" dirty="0"/>
              <a:t>Did you know that you think better when you have a full stomach? So don't skip breakfast the morning of the test. </a:t>
            </a:r>
            <a:endParaRPr lang="en-US" sz="3200" dirty="0" smtClean="0"/>
          </a:p>
          <a:p>
            <a:r>
              <a:rPr lang="en-US" sz="3200" dirty="0" smtClean="0"/>
              <a:t>Check to make sure you have the pencils and erasers in your bag.</a:t>
            </a:r>
          </a:p>
          <a:p>
            <a:r>
              <a:rPr lang="en-US" sz="3200" dirty="0" smtClean="0"/>
              <a:t>Get </a:t>
            </a:r>
            <a:r>
              <a:rPr lang="en-US" sz="3200" dirty="0"/>
              <a:t>to school early and do a ten-minute power study right before the test, so your brain is turned on and tuned up. </a:t>
            </a:r>
          </a:p>
        </p:txBody>
      </p:sp>
      <p:sp>
        <p:nvSpPr>
          <p:cNvPr id="3" name="Title 2"/>
          <p:cNvSpPr>
            <a:spLocks noGrp="1"/>
          </p:cNvSpPr>
          <p:nvPr>
            <p:ph type="title"/>
          </p:nvPr>
        </p:nvSpPr>
        <p:spPr>
          <a:xfrm>
            <a:off x="685800" y="5257800"/>
            <a:ext cx="7543800" cy="914400"/>
          </a:xfrm>
        </p:spPr>
        <p:txBody>
          <a:bodyPr/>
          <a:lstStyle/>
          <a:p>
            <a:r>
              <a:rPr lang="en-US" dirty="0" smtClean="0">
                <a:solidFill>
                  <a:srgbClr val="FFC000"/>
                </a:solidFill>
              </a:rPr>
              <a:t>The morning of the test</a:t>
            </a:r>
            <a:endParaRPr lang="en-US" dirty="0">
              <a:solidFill>
                <a:srgbClr val="FFC000"/>
              </a:solidFill>
            </a:endParaRPr>
          </a:p>
        </p:txBody>
      </p:sp>
    </p:spTree>
    <p:extLst>
      <p:ext uri="{BB962C8B-B14F-4D97-AF65-F5344CB8AC3E}">
        <p14:creationId xmlns:p14="http://schemas.microsoft.com/office/powerpoint/2010/main" val="3972350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685801"/>
            <a:ext cx="7848600" cy="4267200"/>
          </a:xfrm>
        </p:spPr>
        <p:txBody>
          <a:bodyPr>
            <a:normAutofit lnSpcReduction="10000"/>
          </a:bodyPr>
          <a:lstStyle/>
          <a:p>
            <a:r>
              <a:rPr lang="en-US" sz="2800" dirty="0" smtClean="0"/>
              <a:t>Don’t ask the teacher how many questions there are.  Use your own eyes.  Once </a:t>
            </a:r>
            <a:r>
              <a:rPr lang="en-US" sz="2800" dirty="0"/>
              <a:t>you have the test paper in front of you, read over the entire test, checking out how long it is and all the parts that you are expected to complete. </a:t>
            </a:r>
            <a:endParaRPr lang="en-US" sz="2800" dirty="0" smtClean="0"/>
          </a:p>
          <a:p>
            <a:r>
              <a:rPr lang="en-US" sz="2800" dirty="0" smtClean="0"/>
              <a:t>This </a:t>
            </a:r>
            <a:r>
              <a:rPr lang="en-US" sz="2800" dirty="0"/>
              <a:t>will allow you to estimate how much time you have for each section and ask the teacher any questions. </a:t>
            </a:r>
            <a:endParaRPr lang="en-US" sz="2800" dirty="0" smtClean="0"/>
          </a:p>
          <a:p>
            <a:r>
              <a:rPr lang="en-US" sz="2800" dirty="0" smtClean="0"/>
              <a:t>If </a:t>
            </a:r>
            <a:r>
              <a:rPr lang="en-US" sz="2800" dirty="0"/>
              <a:t>something seems unclear before you start, don't panic: ask.</a:t>
            </a:r>
          </a:p>
        </p:txBody>
      </p:sp>
      <p:sp>
        <p:nvSpPr>
          <p:cNvPr id="3" name="Title 2"/>
          <p:cNvSpPr>
            <a:spLocks noGrp="1"/>
          </p:cNvSpPr>
          <p:nvPr>
            <p:ph type="title"/>
          </p:nvPr>
        </p:nvSpPr>
        <p:spPr>
          <a:xfrm>
            <a:off x="762000" y="5181600"/>
            <a:ext cx="7543800" cy="914400"/>
          </a:xfrm>
        </p:spPr>
        <p:txBody>
          <a:bodyPr/>
          <a:lstStyle/>
          <a:p>
            <a:r>
              <a:rPr lang="en-US" dirty="0" smtClean="0">
                <a:solidFill>
                  <a:srgbClr val="FFC000"/>
                </a:solidFill>
              </a:rPr>
              <a:t>Check it all out</a:t>
            </a:r>
            <a:endParaRPr lang="en-US" dirty="0">
              <a:solidFill>
                <a:srgbClr val="FFC000"/>
              </a:solidFill>
            </a:endParaRPr>
          </a:p>
        </p:txBody>
      </p:sp>
    </p:spTree>
    <p:extLst>
      <p:ext uri="{BB962C8B-B14F-4D97-AF65-F5344CB8AC3E}">
        <p14:creationId xmlns:p14="http://schemas.microsoft.com/office/powerpoint/2010/main" val="1346980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z="4000" dirty="0">
                <a:solidFill>
                  <a:srgbClr val="FFC000"/>
                </a:solidFill>
              </a:rPr>
              <a:t>“Think Like The </a:t>
            </a:r>
            <a:r>
              <a:rPr lang="en-US" sz="4000" dirty="0" err="1">
                <a:solidFill>
                  <a:srgbClr val="FFC000"/>
                </a:solidFill>
              </a:rPr>
              <a:t>Testmaker</a:t>
            </a:r>
            <a:r>
              <a:rPr lang="en-US" sz="4000" dirty="0">
                <a:solidFill>
                  <a:srgbClr val="FFC000"/>
                </a:solidFill>
              </a:rPr>
              <a:t>”</a:t>
            </a:r>
          </a:p>
        </p:txBody>
      </p:sp>
      <p:sp>
        <p:nvSpPr>
          <p:cNvPr id="4099" name="Rectangle 3"/>
          <p:cNvSpPr>
            <a:spLocks noGrp="1" noChangeArrowheads="1"/>
          </p:cNvSpPr>
          <p:nvPr>
            <p:ph type="body" idx="1"/>
          </p:nvPr>
        </p:nvSpPr>
        <p:spPr>
          <a:xfrm>
            <a:off x="990600" y="685801"/>
            <a:ext cx="7239000" cy="4190999"/>
          </a:xfrm>
        </p:spPr>
        <p:txBody>
          <a:bodyPr>
            <a:normAutofit lnSpcReduction="10000"/>
          </a:bodyPr>
          <a:lstStyle/>
          <a:p>
            <a:pPr>
              <a:buFontTx/>
              <a:buNone/>
            </a:pPr>
            <a:endParaRPr lang="en-US" sz="1800" dirty="0"/>
          </a:p>
          <a:p>
            <a:r>
              <a:rPr lang="en-US" sz="3600" dirty="0">
                <a:solidFill>
                  <a:srgbClr val="FFFFFF"/>
                </a:solidFill>
              </a:rPr>
              <a:t>As you read, predict what the test makers will ask for in the questions. Anticipate the answer before you look at the options.</a:t>
            </a:r>
          </a:p>
          <a:p>
            <a:pPr>
              <a:buFontTx/>
              <a:buNone/>
            </a:pPr>
            <a:endParaRPr lang="en-US" sz="3600" dirty="0">
              <a:solidFill>
                <a:srgbClr val="FFFFFF"/>
              </a:solidFill>
            </a:endParaRPr>
          </a:p>
          <a:p>
            <a:r>
              <a:rPr lang="en-US" sz="3600" dirty="0">
                <a:solidFill>
                  <a:srgbClr val="FFFFFF"/>
                </a:solidFill>
              </a:rPr>
              <a:t>Notice titles, dates, facts, bold or italic words, &amp; big words.</a:t>
            </a:r>
          </a:p>
        </p:txBody>
      </p:sp>
    </p:spTree>
    <p:extLst>
      <p:ext uri="{BB962C8B-B14F-4D97-AF65-F5344CB8AC3E}">
        <p14:creationId xmlns:p14="http://schemas.microsoft.com/office/powerpoint/2010/main" val="8667624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animEffect transition="in" filter="fade">
                                      <p:cBhvr>
                                        <p:cTn id="7" dur="1000"/>
                                        <p:tgtEl>
                                          <p:spTgt spid="4099">
                                            <p:txEl>
                                              <p:pRg st="1" end="1"/>
                                            </p:txEl>
                                          </p:spTgt>
                                        </p:tgtEl>
                                      </p:cBhvr>
                                    </p:animEffect>
                                    <p:anim calcmode="lin" valueType="num">
                                      <p:cBhvr>
                                        <p:cTn id="8"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099">
                                            <p:txEl>
                                              <p:pRg st="3" end="3"/>
                                            </p:txEl>
                                          </p:spTgt>
                                        </p:tgtEl>
                                        <p:attrNameLst>
                                          <p:attrName>style.visibility</p:attrName>
                                        </p:attrNameLst>
                                      </p:cBhvr>
                                      <p:to>
                                        <p:strVal val="visible"/>
                                      </p:to>
                                    </p:set>
                                    <p:animEffect transition="in" filter="fade">
                                      <p:cBhvr>
                                        <p:cTn id="14" dur="1000"/>
                                        <p:tgtEl>
                                          <p:spTgt spid="4099">
                                            <p:txEl>
                                              <p:pRg st="3" end="3"/>
                                            </p:txEl>
                                          </p:spTgt>
                                        </p:tgtEl>
                                      </p:cBhvr>
                                    </p:animEffect>
                                    <p:anim calcmode="lin" valueType="num">
                                      <p:cBhvr>
                                        <p:cTn id="15"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457200" y="533400"/>
            <a:ext cx="8229600" cy="5592763"/>
          </a:xfrm>
        </p:spPr>
        <p:txBody>
          <a:bodyPr>
            <a:normAutofit fontScale="70000" lnSpcReduction="20000"/>
          </a:bodyPr>
          <a:lstStyle/>
          <a:p>
            <a:endParaRPr lang="en-US" dirty="0">
              <a:solidFill>
                <a:srgbClr val="FFFFFF"/>
              </a:solidFill>
            </a:endParaRPr>
          </a:p>
          <a:p>
            <a:pPr>
              <a:buFontTx/>
              <a:buNone/>
            </a:pPr>
            <a:endParaRPr lang="en-US" dirty="0">
              <a:solidFill>
                <a:srgbClr val="FFFFFF"/>
              </a:solidFill>
            </a:endParaRPr>
          </a:p>
          <a:p>
            <a:pPr>
              <a:spcBef>
                <a:spcPts val="0"/>
              </a:spcBef>
              <a:spcAft>
                <a:spcPts val="1800"/>
              </a:spcAft>
            </a:pPr>
            <a:r>
              <a:rPr lang="en-US" sz="4100" dirty="0" smtClean="0">
                <a:solidFill>
                  <a:srgbClr val="FFFFFF"/>
                </a:solidFill>
              </a:rPr>
              <a:t>You can </a:t>
            </a:r>
            <a:r>
              <a:rPr lang="en-US" sz="4100" dirty="0" smtClean="0">
                <a:solidFill>
                  <a:srgbClr val="FFC000"/>
                </a:solidFill>
              </a:rPr>
              <a:t>write on the test booklet</a:t>
            </a:r>
            <a:r>
              <a:rPr lang="en-US" sz="4100" dirty="0" smtClean="0">
                <a:solidFill>
                  <a:srgbClr val="FFFFFF"/>
                </a:solidFill>
              </a:rPr>
              <a:t>. Make </a:t>
            </a:r>
            <a:r>
              <a:rPr lang="en-US" sz="4100" dirty="0">
                <a:solidFill>
                  <a:srgbClr val="FFFFFF"/>
                </a:solidFill>
              </a:rPr>
              <a:t>notes of important parts next to the passage (mental and written</a:t>
            </a:r>
            <a:r>
              <a:rPr lang="en-US" sz="4100" dirty="0" smtClean="0">
                <a:solidFill>
                  <a:srgbClr val="FFFFFF"/>
                </a:solidFill>
              </a:rPr>
              <a:t>).</a:t>
            </a:r>
          </a:p>
          <a:p>
            <a:pPr>
              <a:spcBef>
                <a:spcPts val="0"/>
              </a:spcBef>
              <a:spcAft>
                <a:spcPts val="1800"/>
              </a:spcAft>
            </a:pPr>
            <a:r>
              <a:rPr lang="en-US" sz="4100" dirty="0">
                <a:solidFill>
                  <a:srgbClr val="FFFFFF"/>
                </a:solidFill>
              </a:rPr>
              <a:t>Circle, underline, and/or write key words next to paragraphs to mark the sections</a:t>
            </a:r>
            <a:r>
              <a:rPr lang="en-US" sz="4100" dirty="0" smtClean="0">
                <a:solidFill>
                  <a:srgbClr val="FFFFFF"/>
                </a:solidFill>
              </a:rPr>
              <a:t>.</a:t>
            </a:r>
            <a:endParaRPr lang="en-US" sz="4100" dirty="0">
              <a:solidFill>
                <a:srgbClr val="FFFFFF"/>
              </a:solidFill>
            </a:endParaRPr>
          </a:p>
          <a:p>
            <a:pPr>
              <a:spcBef>
                <a:spcPts val="0"/>
              </a:spcBef>
              <a:spcAft>
                <a:spcPts val="1800"/>
              </a:spcAft>
            </a:pPr>
            <a:r>
              <a:rPr lang="en-US" sz="4100" dirty="0">
                <a:solidFill>
                  <a:srgbClr val="FFFFFF"/>
                </a:solidFill>
              </a:rPr>
              <a:t>Keep thinking, “They might ask this fact later, so I need to remember it or make a note of it</a:t>
            </a:r>
            <a:r>
              <a:rPr lang="en-US" sz="4100" dirty="0" smtClean="0">
                <a:solidFill>
                  <a:srgbClr val="FFFFFF"/>
                </a:solidFill>
              </a:rPr>
              <a:t>.”</a:t>
            </a:r>
            <a:r>
              <a:rPr lang="en-US" sz="4100" dirty="0"/>
              <a:t> </a:t>
            </a:r>
            <a:endParaRPr lang="en-US" sz="4100" dirty="0" smtClean="0"/>
          </a:p>
          <a:p>
            <a:pPr>
              <a:spcBef>
                <a:spcPts val="0"/>
              </a:spcBef>
              <a:spcAft>
                <a:spcPts val="1800"/>
              </a:spcAft>
            </a:pPr>
            <a:r>
              <a:rPr lang="en-US" sz="4100" dirty="0">
                <a:solidFill>
                  <a:srgbClr val="FFFFFF"/>
                </a:solidFill>
              </a:rPr>
              <a:t>Go back to the text to find the answers. Don’t do everything from memory. Looking back is not cheating. Go back to change answers if you doubt them.</a:t>
            </a:r>
          </a:p>
          <a:p>
            <a:endParaRPr lang="en-US" sz="4000" dirty="0"/>
          </a:p>
        </p:txBody>
      </p:sp>
    </p:spTree>
    <p:extLst>
      <p:ext uri="{BB962C8B-B14F-4D97-AF65-F5344CB8AC3E}">
        <p14:creationId xmlns:p14="http://schemas.microsoft.com/office/powerpoint/2010/main" val="13363287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animEffect transition="in" filter="fade">
                                      <p:cBhvr>
                                        <p:cTn id="7" dur="1000"/>
                                        <p:tgtEl>
                                          <p:spTgt spid="17411">
                                            <p:txEl>
                                              <p:pRg st="2" end="2"/>
                                            </p:txEl>
                                          </p:spTgt>
                                        </p:tgtEl>
                                      </p:cBhvr>
                                    </p:animEffect>
                                    <p:anim calcmode="lin" valueType="num">
                                      <p:cBhvr>
                                        <p:cTn id="8" dur="10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74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7411">
                                            <p:txEl>
                                              <p:pRg st="3" end="3"/>
                                            </p:txEl>
                                          </p:spTgt>
                                        </p:tgtEl>
                                        <p:attrNameLst>
                                          <p:attrName>style.visibility</p:attrName>
                                        </p:attrNameLst>
                                      </p:cBhvr>
                                      <p:to>
                                        <p:strVal val="visible"/>
                                      </p:to>
                                    </p:set>
                                    <p:animEffect transition="in" filter="fade">
                                      <p:cBhvr>
                                        <p:cTn id="14" dur="1000"/>
                                        <p:tgtEl>
                                          <p:spTgt spid="17411">
                                            <p:txEl>
                                              <p:pRg st="3" end="3"/>
                                            </p:txEl>
                                          </p:spTgt>
                                        </p:tgtEl>
                                      </p:cBhvr>
                                    </p:animEffect>
                                    <p:anim calcmode="lin" valueType="num">
                                      <p:cBhvr>
                                        <p:cTn id="15" dur="10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74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7411">
                                            <p:txEl>
                                              <p:pRg st="4" end="4"/>
                                            </p:txEl>
                                          </p:spTgt>
                                        </p:tgtEl>
                                        <p:attrNameLst>
                                          <p:attrName>style.visibility</p:attrName>
                                        </p:attrNameLst>
                                      </p:cBhvr>
                                      <p:to>
                                        <p:strVal val="visible"/>
                                      </p:to>
                                    </p:set>
                                    <p:animEffect transition="in" filter="fade">
                                      <p:cBhvr>
                                        <p:cTn id="21" dur="1000"/>
                                        <p:tgtEl>
                                          <p:spTgt spid="17411">
                                            <p:txEl>
                                              <p:pRg st="4" end="4"/>
                                            </p:txEl>
                                          </p:spTgt>
                                        </p:tgtEl>
                                      </p:cBhvr>
                                    </p:animEffect>
                                    <p:anim calcmode="lin" valueType="num">
                                      <p:cBhvr>
                                        <p:cTn id="22" dur="10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74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7411">
                                            <p:txEl>
                                              <p:pRg st="5" end="5"/>
                                            </p:txEl>
                                          </p:spTgt>
                                        </p:tgtEl>
                                        <p:attrNameLst>
                                          <p:attrName>style.visibility</p:attrName>
                                        </p:attrNameLst>
                                      </p:cBhvr>
                                      <p:to>
                                        <p:strVal val="visible"/>
                                      </p:to>
                                    </p:set>
                                    <p:animEffect transition="in" filter="fade">
                                      <p:cBhvr>
                                        <p:cTn id="28" dur="1000"/>
                                        <p:tgtEl>
                                          <p:spTgt spid="17411">
                                            <p:txEl>
                                              <p:pRg st="5" end="5"/>
                                            </p:txEl>
                                          </p:spTgt>
                                        </p:tgtEl>
                                      </p:cBhvr>
                                    </p:animEffect>
                                    <p:anim calcmode="lin" valueType="num">
                                      <p:cBhvr>
                                        <p:cTn id="29" dur="1000" fill="hold"/>
                                        <p:tgtEl>
                                          <p:spTgt spid="17411">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1741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457200" y="381000"/>
            <a:ext cx="8229600" cy="5745163"/>
          </a:xfrm>
        </p:spPr>
        <p:txBody>
          <a:bodyPr/>
          <a:lstStyle/>
          <a:p>
            <a:endParaRPr lang="en-US" dirty="0">
              <a:solidFill>
                <a:srgbClr val="FFFFFF"/>
              </a:solidFill>
            </a:endParaRPr>
          </a:p>
          <a:p>
            <a:endParaRPr lang="en-US" dirty="0">
              <a:solidFill>
                <a:srgbClr val="FFFFFF"/>
              </a:solidFill>
            </a:endParaRPr>
          </a:p>
          <a:p>
            <a:r>
              <a:rPr lang="en-US" sz="3600" dirty="0">
                <a:solidFill>
                  <a:srgbClr val="FFFFFF"/>
                </a:solidFill>
              </a:rPr>
              <a:t>Mark the place where you left off reading and re-read  a few lines before that spot when you resume reading.</a:t>
            </a:r>
          </a:p>
          <a:p>
            <a:pPr>
              <a:buFontTx/>
              <a:buNone/>
            </a:pPr>
            <a:endParaRPr lang="en-US" sz="3600" dirty="0">
              <a:solidFill>
                <a:srgbClr val="FFFFFF"/>
              </a:solidFill>
            </a:endParaRPr>
          </a:p>
          <a:p>
            <a:r>
              <a:rPr lang="en-US" sz="3600" dirty="0">
                <a:solidFill>
                  <a:srgbClr val="FFFFFF"/>
                </a:solidFill>
              </a:rPr>
              <a:t>Answers may end up being out of order, so write answers on the exam booklet.</a:t>
            </a:r>
          </a:p>
          <a:p>
            <a:endParaRPr lang="en-US" dirty="0"/>
          </a:p>
        </p:txBody>
      </p:sp>
    </p:spTree>
    <p:extLst>
      <p:ext uri="{BB962C8B-B14F-4D97-AF65-F5344CB8AC3E}">
        <p14:creationId xmlns:p14="http://schemas.microsoft.com/office/powerpoint/2010/main" val="26284320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8435">
                                            <p:txEl>
                                              <p:pRg st="2" end="2"/>
                                            </p:txEl>
                                          </p:spTgt>
                                        </p:tgtEl>
                                        <p:attrNameLst>
                                          <p:attrName>style.visibility</p:attrName>
                                        </p:attrNameLst>
                                      </p:cBhvr>
                                      <p:to>
                                        <p:strVal val="visible"/>
                                      </p:to>
                                    </p:set>
                                    <p:animEffect transition="in" filter="fade">
                                      <p:cBhvr>
                                        <p:cTn id="7" dur="1000"/>
                                        <p:tgtEl>
                                          <p:spTgt spid="18435">
                                            <p:txEl>
                                              <p:pRg st="2" end="2"/>
                                            </p:txEl>
                                          </p:spTgt>
                                        </p:tgtEl>
                                      </p:cBhvr>
                                    </p:animEffect>
                                    <p:anim calcmode="lin" valueType="num">
                                      <p:cBhvr>
                                        <p:cTn id="8" dur="10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84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8435">
                                            <p:txEl>
                                              <p:pRg st="4" end="4"/>
                                            </p:txEl>
                                          </p:spTgt>
                                        </p:tgtEl>
                                        <p:attrNameLst>
                                          <p:attrName>style.visibility</p:attrName>
                                        </p:attrNameLst>
                                      </p:cBhvr>
                                      <p:to>
                                        <p:strVal val="visible"/>
                                      </p:to>
                                    </p:set>
                                    <p:animEffect transition="in" filter="fade">
                                      <p:cBhvr>
                                        <p:cTn id="14" dur="1000"/>
                                        <p:tgtEl>
                                          <p:spTgt spid="18435">
                                            <p:txEl>
                                              <p:pRg st="4" end="4"/>
                                            </p:txEl>
                                          </p:spTgt>
                                        </p:tgtEl>
                                      </p:cBhvr>
                                    </p:animEffect>
                                    <p:anim calcmode="lin" valueType="num">
                                      <p:cBhvr>
                                        <p:cTn id="15" dur="10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1843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4191000"/>
            <a:ext cx="7863840" cy="1600200"/>
          </a:xfrm>
        </p:spPr>
        <p:txBody>
          <a:bodyPr/>
          <a:lstStyle/>
          <a:p>
            <a:r>
              <a:rPr lang="en-US" sz="3200" dirty="0">
                <a:solidFill>
                  <a:srgbClr val="FFC000"/>
                </a:solidFill>
              </a:rPr>
              <a:t>“Read the questions </a:t>
            </a:r>
            <a:r>
              <a:rPr lang="en-US" sz="3200" dirty="0" smtClean="0">
                <a:solidFill>
                  <a:srgbClr val="FFC000"/>
                </a:solidFill>
              </a:rPr>
              <a:t>first, but not the answers </a:t>
            </a:r>
            <a:r>
              <a:rPr lang="en-US" sz="3200" dirty="0">
                <a:solidFill>
                  <a:srgbClr val="FFC000"/>
                </a:solidFill>
              </a:rPr>
              <a:t>to give you an idea of what is important in the reading”</a:t>
            </a:r>
          </a:p>
        </p:txBody>
      </p:sp>
      <p:sp>
        <p:nvSpPr>
          <p:cNvPr id="5123" name="Rectangle 3"/>
          <p:cNvSpPr>
            <a:spLocks noGrp="1" noChangeArrowheads="1"/>
          </p:cNvSpPr>
          <p:nvPr>
            <p:ph type="body" idx="1"/>
          </p:nvPr>
        </p:nvSpPr>
        <p:spPr>
          <a:xfrm>
            <a:off x="1066800" y="304800"/>
            <a:ext cx="7162800" cy="4038601"/>
          </a:xfrm>
        </p:spPr>
        <p:txBody>
          <a:bodyPr>
            <a:normAutofit/>
          </a:bodyPr>
          <a:lstStyle/>
          <a:p>
            <a:r>
              <a:rPr lang="en-US" sz="3000" dirty="0" smtClean="0">
                <a:solidFill>
                  <a:srgbClr val="FFFFFF"/>
                </a:solidFill>
              </a:rPr>
              <a:t>Consider </a:t>
            </a:r>
            <a:r>
              <a:rPr lang="en-US" sz="3000" dirty="0">
                <a:solidFill>
                  <a:srgbClr val="FFFFFF"/>
                </a:solidFill>
              </a:rPr>
              <a:t>the test to be a scavenger hunt. Look at a few questions and be looking for the answers as you read. </a:t>
            </a:r>
          </a:p>
          <a:p>
            <a:pPr>
              <a:buFontTx/>
              <a:buNone/>
            </a:pPr>
            <a:endParaRPr lang="en-US" sz="3000" dirty="0">
              <a:solidFill>
                <a:srgbClr val="FFFFFF"/>
              </a:solidFill>
            </a:endParaRPr>
          </a:p>
          <a:p>
            <a:r>
              <a:rPr lang="en-US" sz="3000" dirty="0">
                <a:solidFill>
                  <a:srgbClr val="FFFFFF"/>
                </a:solidFill>
              </a:rPr>
              <a:t>Make a list of things you are looking for in the reading and check them off.</a:t>
            </a:r>
          </a:p>
        </p:txBody>
      </p:sp>
    </p:spTree>
    <p:extLst>
      <p:ext uri="{BB962C8B-B14F-4D97-AF65-F5344CB8AC3E}">
        <p14:creationId xmlns:p14="http://schemas.microsoft.com/office/powerpoint/2010/main" val="18903994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1000"/>
                                        <p:tgtEl>
                                          <p:spTgt spid="5123">
                                            <p:txEl>
                                              <p:pRg st="0" end="0"/>
                                            </p:txEl>
                                          </p:spTgt>
                                        </p:tgtEl>
                                      </p:cBhvr>
                                    </p:animEffect>
                                    <p:anim calcmode="lin" valueType="num">
                                      <p:cBhvr>
                                        <p:cTn id="8"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1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123">
                                            <p:txEl>
                                              <p:pRg st="2" end="2"/>
                                            </p:txEl>
                                          </p:spTgt>
                                        </p:tgtEl>
                                        <p:attrNameLst>
                                          <p:attrName>style.visibility</p:attrName>
                                        </p:attrNameLst>
                                      </p:cBhvr>
                                      <p:to>
                                        <p:strVal val="visible"/>
                                      </p:to>
                                    </p:set>
                                    <p:animEffect transition="in" filter="fade">
                                      <p:cBhvr>
                                        <p:cTn id="14" dur="1000"/>
                                        <p:tgtEl>
                                          <p:spTgt spid="5123">
                                            <p:txEl>
                                              <p:pRg st="2" end="2"/>
                                            </p:txEl>
                                          </p:spTgt>
                                        </p:tgtEl>
                                      </p:cBhvr>
                                    </p:animEffect>
                                    <p:anim calcmode="lin" valueType="num">
                                      <p:cBhvr>
                                        <p:cTn id="15" dur="1000" fill="hold"/>
                                        <p:tgtEl>
                                          <p:spTgt spid="512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12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533400" y="304800"/>
            <a:ext cx="7620000" cy="5791200"/>
          </a:xfrm>
        </p:spPr>
        <p:txBody>
          <a:bodyPr>
            <a:normAutofit/>
          </a:bodyPr>
          <a:lstStyle/>
          <a:p>
            <a:r>
              <a:rPr lang="en-US" sz="3200" dirty="0" smtClean="0">
                <a:effectLst/>
              </a:rPr>
              <a:t>Scan </a:t>
            </a:r>
            <a:r>
              <a:rPr lang="en-US" sz="3200" dirty="0">
                <a:effectLst/>
              </a:rPr>
              <a:t>the questions first but not the answers, since four out of five of them are wrong.  </a:t>
            </a:r>
            <a:endParaRPr lang="en-US" sz="3200" dirty="0" smtClean="0">
              <a:effectLst/>
            </a:endParaRPr>
          </a:p>
          <a:p>
            <a:endParaRPr lang="en-US" sz="3200" dirty="0" smtClean="0">
              <a:effectLst/>
            </a:endParaRPr>
          </a:p>
          <a:p>
            <a:r>
              <a:rPr lang="en-US" sz="3200" dirty="0" smtClean="0">
                <a:effectLst/>
              </a:rPr>
              <a:t>Many </a:t>
            </a:r>
            <a:r>
              <a:rPr lang="en-US" sz="3200" dirty="0">
                <a:effectLst/>
              </a:rPr>
              <a:t>times hints and clues about the meaning of the passage will be revealed. </a:t>
            </a:r>
            <a:endParaRPr lang="en-US" sz="3200" dirty="0" smtClean="0">
              <a:effectLst/>
            </a:endParaRPr>
          </a:p>
        </p:txBody>
      </p:sp>
    </p:spTree>
    <p:extLst>
      <p:ext uri="{BB962C8B-B14F-4D97-AF65-F5344CB8AC3E}">
        <p14:creationId xmlns:p14="http://schemas.microsoft.com/office/powerpoint/2010/main" val="681286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anim calcmode="lin" valueType="num">
                                      <p:cBhvr>
                                        <p:cTn id="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xEl>
                                              <p:pRg st="2" end="2"/>
                                            </p:txEl>
                                          </p:spTgt>
                                        </p:tgtEl>
                                        <p:attrNameLst>
                                          <p:attrName>style.visibility</p:attrName>
                                        </p:attrNameLst>
                                      </p:cBhvr>
                                      <p:to>
                                        <p:strVal val="visible"/>
                                      </p:to>
                                    </p:set>
                                    <p:animEffect transition="in" filter="fade">
                                      <p:cBhvr>
                                        <p:cTn id="14" dur="1000"/>
                                        <p:tgtEl>
                                          <p:spTgt spid="12">
                                            <p:txEl>
                                              <p:pRg st="2" end="2"/>
                                            </p:txEl>
                                          </p:spTgt>
                                        </p:tgtEl>
                                      </p:cBhvr>
                                    </p:animEffect>
                                    <p:anim calcmode="lin" valueType="num">
                                      <p:cBhvr>
                                        <p:cTn id="15"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277</TotalTime>
  <Words>1335</Words>
  <Application>Microsoft Office PowerPoint</Application>
  <PresentationFormat>On-screen Show (4:3)</PresentationFormat>
  <Paragraphs>73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Elemental</vt:lpstr>
      <vt:lpstr>Test Taking Advice</vt:lpstr>
      <vt:lpstr>The night before</vt:lpstr>
      <vt:lpstr>The morning of the test</vt:lpstr>
      <vt:lpstr>Check it all out</vt:lpstr>
      <vt:lpstr>“Think Like The Testmaker”</vt:lpstr>
      <vt:lpstr>PowerPoint Presentation</vt:lpstr>
      <vt:lpstr>PowerPoint Presentation</vt:lpstr>
      <vt:lpstr>“Read the questions first, but not the answers to give you an idea of what is important in the reading”</vt:lpstr>
      <vt:lpstr>PowerPoint Presentation</vt:lpstr>
      <vt:lpstr>PowerPoint Presentation</vt:lpstr>
      <vt:lpstr>PowerPoint Presentation</vt:lpstr>
      <vt:lpstr>PowerPoint Presentation</vt:lpstr>
      <vt:lpstr>PowerPoint Presentation</vt:lpstr>
      <vt:lpstr>PowerPoint Presentation</vt:lpstr>
      <vt:lpstr>Watch the wording</vt:lpstr>
      <vt:lpstr>PowerPoint Presentation</vt:lpstr>
      <vt:lpstr>PowerPoint Presentation</vt:lpstr>
      <vt:lpstr>PowerPoint Presentation</vt:lpstr>
      <vt:lpstr>PowerPoint Presentation</vt:lpstr>
      <vt:lpstr>PowerPoint Presentation</vt:lpstr>
      <vt:lpstr>“ Read for right answers.” Read and answer with the purpose of choosing the one answer that the testmaker intended.</vt:lpstr>
      <vt:lpstr>PowerPoint Presentation</vt:lpstr>
      <vt:lpstr>“Basics of Test-Taking”</vt:lpstr>
    </vt:vector>
  </TitlesOfParts>
  <Company>WSHUHSD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Taking Advice</dc:title>
  <dc:creator>SysOp-VA</dc:creator>
  <cp:lastModifiedBy>RUSD</cp:lastModifiedBy>
  <cp:revision>11</cp:revision>
  <cp:lastPrinted>2014-03-17T23:19:00Z</cp:lastPrinted>
  <dcterms:created xsi:type="dcterms:W3CDTF">2014-03-17T15:51:28Z</dcterms:created>
  <dcterms:modified xsi:type="dcterms:W3CDTF">2015-01-27T21:46:09Z</dcterms:modified>
</cp:coreProperties>
</file>